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8" r:id="rId5"/>
    <p:sldMasterId id="2147483691" r:id="rId6"/>
  </p:sldMasterIdLst>
  <p:notesMasterIdLst>
    <p:notesMasterId r:id="rId17"/>
  </p:notesMasterIdLst>
  <p:sldIdLst>
    <p:sldId id="2147481916" r:id="rId7"/>
    <p:sldId id="2147483645" r:id="rId8"/>
    <p:sldId id="2147483647" r:id="rId9"/>
    <p:sldId id="272" r:id="rId10"/>
    <p:sldId id="256" r:id="rId11"/>
    <p:sldId id="257" r:id="rId12"/>
    <p:sldId id="259" r:id="rId13"/>
    <p:sldId id="260" r:id="rId14"/>
    <p:sldId id="261" r:id="rId15"/>
    <p:sldId id="2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836E85-9D36-3C7C-36DD-28B373BE5950}" name="Rachel Camina" initials="RC" userId="S::rachelcamina_microsoft.com#ext#@altratechnologies.onmicrosoft.com::028082d8-9fb8-4a7c-8e5d-ef21224bd4a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498DC"/>
    <a:srgbClr val="0078D4"/>
    <a:srgbClr val="A03BC4"/>
    <a:srgbClr val="0178D4"/>
    <a:srgbClr val="A03B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5FBCAF-2488-CB07-175D-3B72E5A0EDF7}" v="43" dt="2025-07-28T08:33:59.629"/>
    <p1510:client id="{FF731D56-033D-811B-4448-CF825A360EC8}" v="28" dt="2025-07-28T11:09:56.988"/>
  </p1510:revLst>
</p1510:revInfo>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8/10/relationships/authors" Target="authors.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0BEE63-4367-9B46-A115-56D636F8DE42}" type="datetimeFigureOut">
              <a:rPr lang="en-US" smtClean="0"/>
              <a:t>7/28/2025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0928F4-2072-CA44-8E94-7BF75152A026}" type="slidenum">
              <a:rPr lang="en-US" smtClean="0"/>
              <a:t>‹#›</a:t>
            </a:fld>
            <a:endParaRPr lang="en-US"/>
          </a:p>
        </p:txBody>
      </p:sp>
    </p:spTree>
    <p:extLst>
      <p:ext uri="{BB962C8B-B14F-4D97-AF65-F5344CB8AC3E}">
        <p14:creationId xmlns:p14="http://schemas.microsoft.com/office/powerpoint/2010/main" val="91812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2A098-4AB7-6761-F094-ED7196D4C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5C522D-16E0-143C-0CC1-B66222B6DFE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EF4B4A9-B4AE-CE1C-9226-EE967DE4BCF5}"/>
              </a:ext>
            </a:extLst>
          </p:cNvPr>
          <p:cNvSpPr>
            <a:spLocks noGrp="1"/>
          </p:cNvSpPr>
          <p:nvPr>
            <p:ph type="body" idx="1"/>
          </p:nvPr>
        </p:nvSpPr>
        <p:spPr/>
        <p:txBody>
          <a:bodyPr/>
          <a:lstStyle/>
          <a:p>
            <a:r>
              <a:rPr lang="en-AU" b="1"/>
              <a:t>01. Kick-Off &amp; Scan</a:t>
            </a:r>
          </a:p>
          <a:p>
            <a:r>
              <a:rPr lang="en-AU"/>
              <a:t>The journey starts with a brief Kick-Off session to align on expectations, tooling, and outcomes. Roles are confirmed, the LOE is signed, and next steps are shared via email.</a:t>
            </a:r>
          </a:p>
          <a:p>
            <a:r>
              <a:rPr lang="en-AU"/>
              <a:t>Before the scan call, it's essential to verify that customer admins have the correct credentials to avoid access issues.</a:t>
            </a:r>
          </a:p>
          <a:p>
            <a:r>
              <a:rPr lang="en-AU"/>
              <a:t>Data collection takes around an hour and involves running the selected scan tool (such as Dr Migrate or Azure Migrate), uploading the results, and remediating any data quality issues if necessary.</a:t>
            </a:r>
          </a:p>
          <a:p>
            <a:endParaRPr lang="en-AU" b="1"/>
          </a:p>
          <a:p>
            <a:r>
              <a:rPr lang="en-AU" b="1"/>
              <a:t>02. Planning</a:t>
            </a:r>
          </a:p>
          <a:p>
            <a:r>
              <a:rPr lang="en-AU"/>
              <a:t>Internal step to validate uploaded scan data, set up Dr Migrate for planning, and import CMDB data if available.</a:t>
            </a:r>
          </a:p>
          <a:p>
            <a:r>
              <a:rPr lang="en-AU"/>
              <a:t>The first planning workshop focuses on reviewing early insights, confirming modernization goals, and refining the inventory. CMDB mapping is updated as needed.</a:t>
            </a:r>
          </a:p>
          <a:p>
            <a:r>
              <a:rPr lang="en-AU"/>
              <a:t>The second workshop uses that data to assign application strategies, refine 6R treatment plans, and build a wave plan.</a:t>
            </a:r>
          </a:p>
          <a:p>
            <a:endParaRPr lang="en-AU" b="1"/>
          </a:p>
          <a:p>
            <a:r>
              <a:rPr lang="en-AU" b="1"/>
              <a:t>03. Delivery</a:t>
            </a:r>
          </a:p>
          <a:p>
            <a:r>
              <a:rPr lang="en-AU"/>
              <a:t>The final delivery step presents the consolidated strategy, treatments, and wave plan. The team validates the plan with stakeholders and outlines clear next steps, whether for execution or further integration.</a:t>
            </a:r>
          </a:p>
          <a:p>
            <a:endParaRPr lang="en-US"/>
          </a:p>
        </p:txBody>
      </p:sp>
    </p:spTree>
    <p:extLst>
      <p:ext uri="{BB962C8B-B14F-4D97-AF65-F5344CB8AC3E}">
        <p14:creationId xmlns:p14="http://schemas.microsoft.com/office/powerpoint/2010/main" val="304625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90928F4-2072-CA44-8E94-7BF75152A026}" type="slidenum">
              <a:rPr lang="en-US" smtClean="0"/>
              <a:t>5</a:t>
            </a:fld>
            <a:endParaRPr lang="en-US"/>
          </a:p>
        </p:txBody>
      </p:sp>
    </p:spTree>
    <p:extLst>
      <p:ext uri="{BB962C8B-B14F-4D97-AF65-F5344CB8AC3E}">
        <p14:creationId xmlns:p14="http://schemas.microsoft.com/office/powerpoint/2010/main" val="2180777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90928F4-2072-CA44-8E94-7BF75152A026}" type="slidenum">
              <a:rPr lang="en-US" smtClean="0"/>
              <a:t>9</a:t>
            </a:fld>
            <a:endParaRPr lang="en-US"/>
          </a:p>
        </p:txBody>
      </p:sp>
    </p:spTree>
    <p:extLst>
      <p:ext uri="{BB962C8B-B14F-4D97-AF65-F5344CB8AC3E}">
        <p14:creationId xmlns:p14="http://schemas.microsoft.com/office/powerpoint/2010/main" val="4179202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F263C-7659-A9C2-65E2-37C2EB6F14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AB4D6D-2D2A-0309-9F20-0E1E20A639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477BE1-BEA3-EA28-6B34-BA9D9F8B1073}"/>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C776DAC-B3A3-314F-05F8-DD9A81167262}"/>
              </a:ext>
            </a:extLst>
          </p:cNvPr>
          <p:cNvSpPr>
            <a:spLocks noGrp="1"/>
          </p:cNvSpPr>
          <p:nvPr>
            <p:ph type="sldNum" sz="quarter" idx="5"/>
          </p:nvPr>
        </p:nvSpPr>
        <p:spPr/>
        <p:txBody>
          <a:bodyPr/>
          <a:lstStyle/>
          <a:p>
            <a:fld id="{890928F4-2072-CA44-8E94-7BF75152A026}" type="slidenum">
              <a:rPr lang="en-US" smtClean="0"/>
              <a:t>10</a:t>
            </a:fld>
            <a:endParaRPr lang="en-US"/>
          </a:p>
        </p:txBody>
      </p:sp>
    </p:spTree>
    <p:extLst>
      <p:ext uri="{BB962C8B-B14F-4D97-AF65-F5344CB8AC3E}">
        <p14:creationId xmlns:p14="http://schemas.microsoft.com/office/powerpoint/2010/main" val="379868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EC097-6A86-EE72-C4B0-6D37A28A7E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4E08E8-9DAF-DCAB-4DC4-0FC0BD6C79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F64EB-657F-B399-0208-79C8A0BB661C}"/>
              </a:ext>
            </a:extLst>
          </p:cNvPr>
          <p:cNvSpPr>
            <a:spLocks noGrp="1"/>
          </p:cNvSpPr>
          <p:nvPr>
            <p:ph type="dt" sz="half" idx="10"/>
          </p:nvPr>
        </p:nvSpPr>
        <p:spPr/>
        <p:txBody>
          <a:bodyPr/>
          <a:lstStyle/>
          <a:p>
            <a:fld id="{6AA6C651-4457-4593-9B9E-5D7DA58E41FC}" type="datetimeFigureOut">
              <a:rPr lang="en-US" smtClean="0"/>
              <a:t>7/28/2025</a:t>
            </a:fld>
            <a:endParaRPr lang="en-US"/>
          </a:p>
        </p:txBody>
      </p:sp>
      <p:sp>
        <p:nvSpPr>
          <p:cNvPr id="5" name="Footer Placeholder 4">
            <a:extLst>
              <a:ext uri="{FF2B5EF4-FFF2-40B4-BE49-F238E27FC236}">
                <a16:creationId xmlns:a16="http://schemas.microsoft.com/office/drawing/2014/main" id="{A244FF08-C465-7DBC-9D07-2ACE74185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745B8F-CA58-9640-A405-C65BAC379C78}"/>
              </a:ext>
            </a:extLst>
          </p:cNvPr>
          <p:cNvSpPr>
            <a:spLocks noGrp="1"/>
          </p:cNvSpPr>
          <p:nvPr>
            <p:ph type="sldNum" sz="quarter" idx="12"/>
          </p:nvPr>
        </p:nvSpPr>
        <p:spPr/>
        <p:txBody>
          <a:bodyPr/>
          <a:lstStyle/>
          <a:p>
            <a:fld id="{97C934DD-5377-4890-882D-BC1B08BE3955}" type="slidenum">
              <a:rPr lang="en-US" smtClean="0"/>
              <a:t>‹#›</a:t>
            </a:fld>
            <a:endParaRPr lang="en-US"/>
          </a:p>
        </p:txBody>
      </p:sp>
    </p:spTree>
    <p:extLst>
      <p:ext uri="{BB962C8B-B14F-4D97-AF65-F5344CB8AC3E}">
        <p14:creationId xmlns:p14="http://schemas.microsoft.com/office/powerpoint/2010/main" val="1164747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9E900-36B8-3956-AF56-5647CDC28E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DB31C2-E4BB-1C87-D8F8-065BB3BD93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8545F-7F19-A5EB-8C52-0FDC638179E5}"/>
              </a:ext>
            </a:extLst>
          </p:cNvPr>
          <p:cNvSpPr>
            <a:spLocks noGrp="1"/>
          </p:cNvSpPr>
          <p:nvPr>
            <p:ph type="dt" sz="half" idx="10"/>
          </p:nvPr>
        </p:nvSpPr>
        <p:spPr/>
        <p:txBody>
          <a:bodyPr/>
          <a:lstStyle/>
          <a:p>
            <a:fld id="{6AA6C651-4457-4593-9B9E-5D7DA58E41FC}" type="datetimeFigureOut">
              <a:rPr lang="en-US" smtClean="0"/>
              <a:t>7/28/2025</a:t>
            </a:fld>
            <a:endParaRPr lang="en-US"/>
          </a:p>
        </p:txBody>
      </p:sp>
      <p:sp>
        <p:nvSpPr>
          <p:cNvPr id="5" name="Footer Placeholder 4">
            <a:extLst>
              <a:ext uri="{FF2B5EF4-FFF2-40B4-BE49-F238E27FC236}">
                <a16:creationId xmlns:a16="http://schemas.microsoft.com/office/drawing/2014/main" id="{D842E1C5-2FE1-285B-9023-3B60DBA225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4E3623-5F35-EE40-689B-B1EA58B32602}"/>
              </a:ext>
            </a:extLst>
          </p:cNvPr>
          <p:cNvSpPr>
            <a:spLocks noGrp="1"/>
          </p:cNvSpPr>
          <p:nvPr>
            <p:ph type="sldNum" sz="quarter" idx="12"/>
          </p:nvPr>
        </p:nvSpPr>
        <p:spPr/>
        <p:txBody>
          <a:bodyPr/>
          <a:lstStyle/>
          <a:p>
            <a:fld id="{97C934DD-5377-4890-882D-BC1B08BE3955}" type="slidenum">
              <a:rPr lang="en-US" smtClean="0"/>
              <a:t>‹#›</a:t>
            </a:fld>
            <a:endParaRPr lang="en-US"/>
          </a:p>
        </p:txBody>
      </p:sp>
    </p:spTree>
    <p:extLst>
      <p:ext uri="{BB962C8B-B14F-4D97-AF65-F5344CB8AC3E}">
        <p14:creationId xmlns:p14="http://schemas.microsoft.com/office/powerpoint/2010/main" val="2012440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4C1666-EA97-DF3E-F4F2-54D183507E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1A92FE-5278-1659-FBD5-CB335F9C42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22491-D051-E3C5-86E1-9AA867F48F94}"/>
              </a:ext>
            </a:extLst>
          </p:cNvPr>
          <p:cNvSpPr>
            <a:spLocks noGrp="1"/>
          </p:cNvSpPr>
          <p:nvPr>
            <p:ph type="dt" sz="half" idx="10"/>
          </p:nvPr>
        </p:nvSpPr>
        <p:spPr/>
        <p:txBody>
          <a:bodyPr/>
          <a:lstStyle/>
          <a:p>
            <a:fld id="{6AA6C651-4457-4593-9B9E-5D7DA58E41FC}" type="datetimeFigureOut">
              <a:rPr lang="en-US" smtClean="0"/>
              <a:t>7/28/2025</a:t>
            </a:fld>
            <a:endParaRPr lang="en-US"/>
          </a:p>
        </p:txBody>
      </p:sp>
      <p:sp>
        <p:nvSpPr>
          <p:cNvPr id="5" name="Footer Placeholder 4">
            <a:extLst>
              <a:ext uri="{FF2B5EF4-FFF2-40B4-BE49-F238E27FC236}">
                <a16:creationId xmlns:a16="http://schemas.microsoft.com/office/drawing/2014/main" id="{D905F710-F3AF-9DF3-A8A7-AD2F7CC9AF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F6D12-080F-4BB1-7C5F-C81C85B21DF6}"/>
              </a:ext>
            </a:extLst>
          </p:cNvPr>
          <p:cNvSpPr>
            <a:spLocks noGrp="1"/>
          </p:cNvSpPr>
          <p:nvPr>
            <p:ph type="sldNum" sz="quarter" idx="12"/>
          </p:nvPr>
        </p:nvSpPr>
        <p:spPr/>
        <p:txBody>
          <a:bodyPr/>
          <a:lstStyle/>
          <a:p>
            <a:fld id="{97C934DD-5377-4890-882D-BC1B08BE3955}" type="slidenum">
              <a:rPr lang="en-US" smtClean="0"/>
              <a:t>‹#›</a:t>
            </a:fld>
            <a:endParaRPr lang="en-US"/>
          </a:p>
        </p:txBody>
      </p:sp>
    </p:spTree>
    <p:extLst>
      <p:ext uri="{BB962C8B-B14F-4D97-AF65-F5344CB8AC3E}">
        <p14:creationId xmlns:p14="http://schemas.microsoft.com/office/powerpoint/2010/main" val="2826359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hoto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B0FE6-6EE4-72F6-EE0C-E481F72F7DFB}"/>
              </a:ext>
            </a:extLst>
          </p:cNvPr>
          <p:cNvSpPr>
            <a:spLocks noGrp="1"/>
          </p:cNvSpPr>
          <p:nvPr>
            <p:ph type="title"/>
          </p:nvPr>
        </p:nvSpPr>
        <p:spPr>
          <a:xfrm>
            <a:off x="588263" y="457200"/>
            <a:ext cx="4910837" cy="1107996"/>
          </a:xfrm>
        </p:spPr>
        <p:txBody>
          <a:bodyPr/>
          <a:lstStyle>
            <a:lvl1pPr>
              <a:defRPr>
                <a:solidFill>
                  <a:schemeClr val="tx2"/>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DBEC160D-0F95-E237-7287-43174DA4A3F3}"/>
              </a:ext>
            </a:extLst>
          </p:cNvPr>
          <p:cNvSpPr>
            <a:spLocks noGrp="1"/>
          </p:cNvSpPr>
          <p:nvPr>
            <p:ph sz="quarter" idx="12"/>
          </p:nvPr>
        </p:nvSpPr>
        <p:spPr>
          <a:xfrm>
            <a:off x="584201" y="1816100"/>
            <a:ext cx="4910838" cy="16127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5">
            <a:extLst>
              <a:ext uri="{FF2B5EF4-FFF2-40B4-BE49-F238E27FC236}">
                <a16:creationId xmlns:a16="http://schemas.microsoft.com/office/drawing/2014/main" id="{830D09FD-2495-FD73-64EA-14E484039EF8}"/>
              </a:ext>
            </a:extLst>
          </p:cNvPr>
          <p:cNvSpPr>
            <a:spLocks noGrp="1"/>
          </p:cNvSpPr>
          <p:nvPr>
            <p:ph type="pic" sz="quarter" idx="10" hasCustomPrompt="1"/>
          </p:nvPr>
        </p:nvSpPr>
        <p:spPr>
          <a:xfrm>
            <a:off x="6096000" y="0"/>
            <a:ext cx="6096000" cy="6858000"/>
          </a:xfrm>
          <a:blipFill>
            <a:blip r:embed="rId2"/>
            <a:stretch>
              <a:fillRect/>
            </a:stretch>
          </a:blipFill>
          <a:effectLst/>
        </p:spPr>
        <p:txBody>
          <a:bodyPr lIns="1097280" rIns="1097280" bIns="1097280" anchor="ctr" anchorCtr="0">
            <a:normAutofit/>
          </a:bodyPr>
          <a:lstStyle>
            <a:lvl1pPr marL="0" indent="0" algn="ctr">
              <a:buFont typeface="Arial" panose="020B0604020202020204" pitchFamily="34" charset="0"/>
              <a:buNone/>
              <a:defRPr sz="2000" b="1">
                <a:solidFill>
                  <a:schemeClr val="bg1"/>
                </a:solidFill>
              </a:defRPr>
            </a:lvl1pPr>
          </a:lstStyle>
          <a:p>
            <a:r>
              <a:rPr lang="en-US"/>
              <a:t>Drag &amp; drop your photo here or click or tap icon below to insert</a:t>
            </a:r>
          </a:p>
        </p:txBody>
      </p:sp>
    </p:spTree>
    <p:extLst>
      <p:ext uri="{BB962C8B-B14F-4D97-AF65-F5344CB8AC3E}">
        <p14:creationId xmlns:p14="http://schemas.microsoft.com/office/powerpoint/2010/main" val="32055533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260503752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1878967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55B182-C5FF-81E8-8156-470DF32495DC}"/>
              </a:ext>
            </a:extLst>
          </p:cNvPr>
          <p:cNvSpPr>
            <a:spLocks noGrp="1"/>
          </p:cNvSpPr>
          <p:nvPr>
            <p:ph type="title" hasCustomPrompt="1"/>
          </p:nvPr>
        </p:nvSpPr>
        <p:spPr>
          <a:xfrm>
            <a:off x="584200" y="2798286"/>
            <a:ext cx="4663440" cy="738664"/>
          </a:xfrm>
          <a:noFill/>
        </p:spPr>
        <p:txBody>
          <a:bodyPr wrap="square" lIns="0" tIns="0" rIns="0" bIns="0" anchor="b" anchorCtr="0">
            <a:spAutoFit/>
          </a:bodyPr>
          <a:lstStyle>
            <a:lvl1pPr>
              <a:defRPr sz="4800" spc="-50" baseline="0">
                <a:solidFill>
                  <a:schemeClr val="tx2"/>
                </a:solidFill>
                <a:latin typeface="+mj-lt"/>
                <a:cs typeface="Segoe UI" panose="020B0502040204020203" pitchFamily="34" charset="0"/>
              </a:defRPr>
            </a:lvl1pPr>
          </a:lstStyle>
          <a:p>
            <a:r>
              <a:rPr lang="en-US"/>
              <a:t>Thank you</a:t>
            </a:r>
          </a:p>
        </p:txBody>
      </p:sp>
      <p:sp>
        <p:nvSpPr>
          <p:cNvPr id="4" name="Text Placeholder 4">
            <a:extLst>
              <a:ext uri="{FF2B5EF4-FFF2-40B4-BE49-F238E27FC236}">
                <a16:creationId xmlns:a16="http://schemas.microsoft.com/office/drawing/2014/main" id="{BC71D650-3B87-D82E-F786-ADD5DDCE4C70}"/>
              </a:ext>
            </a:extLst>
          </p:cNvPr>
          <p:cNvSpPr>
            <a:spLocks noGrp="1"/>
          </p:cNvSpPr>
          <p:nvPr>
            <p:ph type="body" sz="quarter" idx="12" hasCustomPrompt="1"/>
          </p:nvPr>
        </p:nvSpPr>
        <p:spPr>
          <a:xfrm>
            <a:off x="584199" y="4847464"/>
            <a:ext cx="3898901" cy="246221"/>
          </a:xfrm>
          <a:noFill/>
        </p:spPr>
        <p:txBody>
          <a:bodyPr wrap="square" lIns="0" tIns="0" rIns="0" bIns="0" anchor="b" anchorCtr="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a:t>
            </a:r>
          </a:p>
        </p:txBody>
      </p:sp>
      <p:sp>
        <p:nvSpPr>
          <p:cNvPr id="5" name="Text Placeholder 4">
            <a:extLst>
              <a:ext uri="{FF2B5EF4-FFF2-40B4-BE49-F238E27FC236}">
                <a16:creationId xmlns:a16="http://schemas.microsoft.com/office/drawing/2014/main" id="{735A3663-712F-A49D-172F-24B861511350}"/>
              </a:ext>
            </a:extLst>
          </p:cNvPr>
          <p:cNvSpPr>
            <a:spLocks noGrp="1"/>
          </p:cNvSpPr>
          <p:nvPr>
            <p:ph type="body" sz="quarter" idx="13" hasCustomPrompt="1"/>
          </p:nvPr>
        </p:nvSpPr>
        <p:spPr>
          <a:xfrm>
            <a:off x="584199" y="5106140"/>
            <a:ext cx="3898901" cy="184666"/>
          </a:xfrm>
          <a:noFill/>
        </p:spPr>
        <p:txBody>
          <a:bodyPr wrap="square" lIns="0" tIns="0" rIns="0" bIns="0">
            <a:spAutoFit/>
          </a:bodyPr>
          <a:lstStyle>
            <a:lvl1pPr marL="0" indent="0">
              <a:spcBef>
                <a:spcPts val="0"/>
              </a:spcBef>
              <a:buNone/>
              <a:defRPr sz="1200" spc="0" baseline="0">
                <a:solidFill>
                  <a:schemeClr val="tx1"/>
                </a:solidFill>
                <a:latin typeface="+mn-lt"/>
                <a:cs typeface="Segoe UI" panose="020B0502040204020203" pitchFamily="34" charset="0"/>
              </a:defRPr>
            </a:lvl1pPr>
          </a:lstStyle>
          <a:p>
            <a:pPr lvl="0"/>
            <a:r>
              <a:rPr lang="en-US"/>
              <a:t>Contact information</a:t>
            </a:r>
          </a:p>
        </p:txBody>
      </p:sp>
      <p:pic>
        <p:nvPicPr>
          <p:cNvPr id="8" name="MS logo gray - EMF" descr="Microsoft logo, gray text version">
            <a:extLst>
              <a:ext uri="{FF2B5EF4-FFF2-40B4-BE49-F238E27FC236}">
                <a16:creationId xmlns:a16="http://schemas.microsoft.com/office/drawing/2014/main" id="{4B828D67-4891-FD7F-4AA2-E9E4A652519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04383886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C90CA-F16B-8464-64B0-6A34C49FA3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2560C7-1DB2-197E-4F07-72EF91AEF5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E6FA95-0913-6ABE-0EA0-5320E5AE676F}"/>
              </a:ext>
            </a:extLst>
          </p:cNvPr>
          <p:cNvSpPr>
            <a:spLocks noGrp="1"/>
          </p:cNvSpPr>
          <p:nvPr>
            <p:ph type="dt" sz="half" idx="10"/>
          </p:nvPr>
        </p:nvSpPr>
        <p:spPr/>
        <p:txBody>
          <a:bodyPr/>
          <a:lstStyle/>
          <a:p>
            <a:fld id="{E7A1F77C-AE93-418A-ADCB-9EB49392D09E}" type="datetimeFigureOut">
              <a:rPr lang="en-US" smtClean="0"/>
              <a:t>7/28/2025</a:t>
            </a:fld>
            <a:endParaRPr lang="en-US"/>
          </a:p>
        </p:txBody>
      </p:sp>
      <p:sp>
        <p:nvSpPr>
          <p:cNvPr id="5" name="Footer Placeholder 4">
            <a:extLst>
              <a:ext uri="{FF2B5EF4-FFF2-40B4-BE49-F238E27FC236}">
                <a16:creationId xmlns:a16="http://schemas.microsoft.com/office/drawing/2014/main" id="{F8DF9AEA-3DF9-1A4B-F43A-FDBD3C5FC6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E004A1-9DD0-C17F-2A5F-0FB9C89A04BA}"/>
              </a:ext>
            </a:extLst>
          </p:cNvPr>
          <p:cNvSpPr>
            <a:spLocks noGrp="1"/>
          </p:cNvSpPr>
          <p:nvPr>
            <p:ph type="sldNum" sz="quarter" idx="12"/>
          </p:nvPr>
        </p:nvSpPr>
        <p:spPr/>
        <p:txBody>
          <a:bodyPr/>
          <a:lstStyle/>
          <a:p>
            <a:fld id="{0010F606-1C39-4E38-8296-67F18E701ED5}" type="slidenum">
              <a:rPr lang="en-US" smtClean="0"/>
              <a:t>‹#›</a:t>
            </a:fld>
            <a:endParaRPr lang="en-US"/>
          </a:p>
        </p:txBody>
      </p:sp>
    </p:spTree>
    <p:extLst>
      <p:ext uri="{BB962C8B-B14F-4D97-AF65-F5344CB8AC3E}">
        <p14:creationId xmlns:p14="http://schemas.microsoft.com/office/powerpoint/2010/main" val="1733064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D37AC-4D0A-810B-EFB7-875AC8367D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C58A6-3252-35DB-921E-2CE5E1A20B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953EAB-D7E5-8203-8365-D50255D36AF3}"/>
              </a:ext>
            </a:extLst>
          </p:cNvPr>
          <p:cNvSpPr>
            <a:spLocks noGrp="1"/>
          </p:cNvSpPr>
          <p:nvPr>
            <p:ph type="dt" sz="half" idx="10"/>
          </p:nvPr>
        </p:nvSpPr>
        <p:spPr/>
        <p:txBody>
          <a:bodyPr/>
          <a:lstStyle/>
          <a:p>
            <a:fld id="{E7A1F77C-AE93-418A-ADCB-9EB49392D09E}" type="datetimeFigureOut">
              <a:rPr lang="en-US" smtClean="0"/>
              <a:t>7/28/2025</a:t>
            </a:fld>
            <a:endParaRPr lang="en-US"/>
          </a:p>
        </p:txBody>
      </p:sp>
      <p:sp>
        <p:nvSpPr>
          <p:cNvPr id="5" name="Footer Placeholder 4">
            <a:extLst>
              <a:ext uri="{FF2B5EF4-FFF2-40B4-BE49-F238E27FC236}">
                <a16:creationId xmlns:a16="http://schemas.microsoft.com/office/drawing/2014/main" id="{1266608B-E085-D4B9-DF39-339EC5A62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53DBE2-1CDB-93E2-1B65-F394A3432567}"/>
              </a:ext>
            </a:extLst>
          </p:cNvPr>
          <p:cNvSpPr>
            <a:spLocks noGrp="1"/>
          </p:cNvSpPr>
          <p:nvPr>
            <p:ph type="sldNum" sz="quarter" idx="12"/>
          </p:nvPr>
        </p:nvSpPr>
        <p:spPr/>
        <p:txBody>
          <a:bodyPr/>
          <a:lstStyle/>
          <a:p>
            <a:fld id="{0010F606-1C39-4E38-8296-67F18E701ED5}" type="slidenum">
              <a:rPr lang="en-US" smtClean="0"/>
              <a:t>‹#›</a:t>
            </a:fld>
            <a:endParaRPr lang="en-US"/>
          </a:p>
        </p:txBody>
      </p:sp>
    </p:spTree>
    <p:extLst>
      <p:ext uri="{BB962C8B-B14F-4D97-AF65-F5344CB8AC3E}">
        <p14:creationId xmlns:p14="http://schemas.microsoft.com/office/powerpoint/2010/main" val="3202498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F43A8-11E3-594F-DCAC-092DA394B7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242147-4524-B4D4-F6E6-BD6E6B3727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FA1993-68B7-D491-8B2A-2A13BA1484F2}"/>
              </a:ext>
            </a:extLst>
          </p:cNvPr>
          <p:cNvSpPr>
            <a:spLocks noGrp="1"/>
          </p:cNvSpPr>
          <p:nvPr>
            <p:ph type="dt" sz="half" idx="10"/>
          </p:nvPr>
        </p:nvSpPr>
        <p:spPr/>
        <p:txBody>
          <a:bodyPr/>
          <a:lstStyle/>
          <a:p>
            <a:fld id="{E7A1F77C-AE93-418A-ADCB-9EB49392D09E}" type="datetimeFigureOut">
              <a:rPr lang="en-US" smtClean="0"/>
              <a:t>7/28/2025</a:t>
            </a:fld>
            <a:endParaRPr lang="en-US"/>
          </a:p>
        </p:txBody>
      </p:sp>
      <p:sp>
        <p:nvSpPr>
          <p:cNvPr id="5" name="Footer Placeholder 4">
            <a:extLst>
              <a:ext uri="{FF2B5EF4-FFF2-40B4-BE49-F238E27FC236}">
                <a16:creationId xmlns:a16="http://schemas.microsoft.com/office/drawing/2014/main" id="{4A631B95-E01D-3817-DD59-3628547C13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EBFE91-FB6D-4569-4B19-88BBB9747CE8}"/>
              </a:ext>
            </a:extLst>
          </p:cNvPr>
          <p:cNvSpPr>
            <a:spLocks noGrp="1"/>
          </p:cNvSpPr>
          <p:nvPr>
            <p:ph type="sldNum" sz="quarter" idx="12"/>
          </p:nvPr>
        </p:nvSpPr>
        <p:spPr/>
        <p:txBody>
          <a:bodyPr/>
          <a:lstStyle/>
          <a:p>
            <a:fld id="{0010F606-1C39-4E38-8296-67F18E701ED5}" type="slidenum">
              <a:rPr lang="en-US" smtClean="0"/>
              <a:t>‹#›</a:t>
            </a:fld>
            <a:endParaRPr lang="en-US"/>
          </a:p>
        </p:txBody>
      </p:sp>
    </p:spTree>
    <p:extLst>
      <p:ext uri="{BB962C8B-B14F-4D97-AF65-F5344CB8AC3E}">
        <p14:creationId xmlns:p14="http://schemas.microsoft.com/office/powerpoint/2010/main" val="3877633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65FC2-B6D7-EB0B-508D-7CED76B35F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80672D-B371-EEDD-110D-62C8637053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6B3745-A089-9052-F3EC-B93F35D557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68AA21-0B2A-F604-2BEB-D9A43BEC74C7}"/>
              </a:ext>
            </a:extLst>
          </p:cNvPr>
          <p:cNvSpPr>
            <a:spLocks noGrp="1"/>
          </p:cNvSpPr>
          <p:nvPr>
            <p:ph type="dt" sz="half" idx="10"/>
          </p:nvPr>
        </p:nvSpPr>
        <p:spPr/>
        <p:txBody>
          <a:bodyPr/>
          <a:lstStyle/>
          <a:p>
            <a:fld id="{E7A1F77C-AE93-418A-ADCB-9EB49392D09E}" type="datetimeFigureOut">
              <a:rPr lang="en-US" smtClean="0"/>
              <a:t>7/28/2025</a:t>
            </a:fld>
            <a:endParaRPr lang="en-US"/>
          </a:p>
        </p:txBody>
      </p:sp>
      <p:sp>
        <p:nvSpPr>
          <p:cNvPr id="6" name="Footer Placeholder 5">
            <a:extLst>
              <a:ext uri="{FF2B5EF4-FFF2-40B4-BE49-F238E27FC236}">
                <a16:creationId xmlns:a16="http://schemas.microsoft.com/office/drawing/2014/main" id="{0CCF52A7-49F1-27FC-2DAD-60526549D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10719C-CA69-C156-5021-E11DC07B1CD4}"/>
              </a:ext>
            </a:extLst>
          </p:cNvPr>
          <p:cNvSpPr>
            <a:spLocks noGrp="1"/>
          </p:cNvSpPr>
          <p:nvPr>
            <p:ph type="sldNum" sz="quarter" idx="12"/>
          </p:nvPr>
        </p:nvSpPr>
        <p:spPr/>
        <p:txBody>
          <a:bodyPr/>
          <a:lstStyle/>
          <a:p>
            <a:fld id="{0010F606-1C39-4E38-8296-67F18E701ED5}" type="slidenum">
              <a:rPr lang="en-US" smtClean="0"/>
              <a:t>‹#›</a:t>
            </a:fld>
            <a:endParaRPr lang="en-US"/>
          </a:p>
        </p:txBody>
      </p:sp>
    </p:spTree>
    <p:extLst>
      <p:ext uri="{BB962C8B-B14F-4D97-AF65-F5344CB8AC3E}">
        <p14:creationId xmlns:p14="http://schemas.microsoft.com/office/powerpoint/2010/main" val="5339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8AE54-2824-D242-7DF0-4C38D61D8C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C2370-6E1A-B0E8-A094-7B9B03D770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B0F544-E736-0C74-7E11-F141532D892F}"/>
              </a:ext>
            </a:extLst>
          </p:cNvPr>
          <p:cNvSpPr>
            <a:spLocks noGrp="1"/>
          </p:cNvSpPr>
          <p:nvPr>
            <p:ph type="dt" sz="half" idx="10"/>
          </p:nvPr>
        </p:nvSpPr>
        <p:spPr/>
        <p:txBody>
          <a:bodyPr/>
          <a:lstStyle/>
          <a:p>
            <a:fld id="{6AA6C651-4457-4593-9B9E-5D7DA58E41FC}" type="datetimeFigureOut">
              <a:rPr lang="en-US" smtClean="0"/>
              <a:t>7/28/2025</a:t>
            </a:fld>
            <a:endParaRPr lang="en-US"/>
          </a:p>
        </p:txBody>
      </p:sp>
      <p:sp>
        <p:nvSpPr>
          <p:cNvPr id="5" name="Footer Placeholder 4">
            <a:extLst>
              <a:ext uri="{FF2B5EF4-FFF2-40B4-BE49-F238E27FC236}">
                <a16:creationId xmlns:a16="http://schemas.microsoft.com/office/drawing/2014/main" id="{B52BF70C-3851-7120-5937-196508110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359173-17F0-7550-C1EC-914B5D514711}"/>
              </a:ext>
            </a:extLst>
          </p:cNvPr>
          <p:cNvSpPr>
            <a:spLocks noGrp="1"/>
          </p:cNvSpPr>
          <p:nvPr>
            <p:ph type="sldNum" sz="quarter" idx="12"/>
          </p:nvPr>
        </p:nvSpPr>
        <p:spPr/>
        <p:txBody>
          <a:bodyPr/>
          <a:lstStyle/>
          <a:p>
            <a:fld id="{97C934DD-5377-4890-882D-BC1B08BE3955}" type="slidenum">
              <a:rPr lang="en-US" smtClean="0"/>
              <a:t>‹#›</a:t>
            </a:fld>
            <a:endParaRPr lang="en-US"/>
          </a:p>
        </p:txBody>
      </p:sp>
    </p:spTree>
    <p:extLst>
      <p:ext uri="{BB962C8B-B14F-4D97-AF65-F5344CB8AC3E}">
        <p14:creationId xmlns:p14="http://schemas.microsoft.com/office/powerpoint/2010/main" val="3436664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54FD6-FCD4-391E-4585-D0769EDED2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79CB94-EE02-9EDD-457E-53A2F22F7D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304581-2960-72BE-65CA-BADA969DD0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69894E-A8CC-6ADF-265B-2EE5DCB9F2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F19F7D-8A6D-608D-7269-1D20993E49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A9FAC9-7180-6EA2-CE2E-937760067842}"/>
              </a:ext>
            </a:extLst>
          </p:cNvPr>
          <p:cNvSpPr>
            <a:spLocks noGrp="1"/>
          </p:cNvSpPr>
          <p:nvPr>
            <p:ph type="dt" sz="half" idx="10"/>
          </p:nvPr>
        </p:nvSpPr>
        <p:spPr/>
        <p:txBody>
          <a:bodyPr/>
          <a:lstStyle/>
          <a:p>
            <a:fld id="{E7A1F77C-AE93-418A-ADCB-9EB49392D09E}" type="datetimeFigureOut">
              <a:rPr lang="en-US" smtClean="0"/>
              <a:t>7/28/2025</a:t>
            </a:fld>
            <a:endParaRPr lang="en-US"/>
          </a:p>
        </p:txBody>
      </p:sp>
      <p:sp>
        <p:nvSpPr>
          <p:cNvPr id="8" name="Footer Placeholder 7">
            <a:extLst>
              <a:ext uri="{FF2B5EF4-FFF2-40B4-BE49-F238E27FC236}">
                <a16:creationId xmlns:a16="http://schemas.microsoft.com/office/drawing/2014/main" id="{1BC156DF-FA88-AFA7-14F6-9165381A90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301C9E-7457-3220-43A7-9E05EC318DFC}"/>
              </a:ext>
            </a:extLst>
          </p:cNvPr>
          <p:cNvSpPr>
            <a:spLocks noGrp="1"/>
          </p:cNvSpPr>
          <p:nvPr>
            <p:ph type="sldNum" sz="quarter" idx="12"/>
          </p:nvPr>
        </p:nvSpPr>
        <p:spPr/>
        <p:txBody>
          <a:bodyPr/>
          <a:lstStyle/>
          <a:p>
            <a:fld id="{0010F606-1C39-4E38-8296-67F18E701ED5}" type="slidenum">
              <a:rPr lang="en-US" smtClean="0"/>
              <a:t>‹#›</a:t>
            </a:fld>
            <a:endParaRPr lang="en-US"/>
          </a:p>
        </p:txBody>
      </p:sp>
    </p:spTree>
    <p:extLst>
      <p:ext uri="{BB962C8B-B14F-4D97-AF65-F5344CB8AC3E}">
        <p14:creationId xmlns:p14="http://schemas.microsoft.com/office/powerpoint/2010/main" val="919675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36FC8-B8D0-9172-0D90-CFC3BFB4C9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579BCF-68BD-6BDC-70CC-E68FCC640DF4}"/>
              </a:ext>
            </a:extLst>
          </p:cNvPr>
          <p:cNvSpPr>
            <a:spLocks noGrp="1"/>
          </p:cNvSpPr>
          <p:nvPr>
            <p:ph type="dt" sz="half" idx="10"/>
          </p:nvPr>
        </p:nvSpPr>
        <p:spPr/>
        <p:txBody>
          <a:bodyPr/>
          <a:lstStyle/>
          <a:p>
            <a:fld id="{E7A1F77C-AE93-418A-ADCB-9EB49392D09E}" type="datetimeFigureOut">
              <a:rPr lang="en-US" smtClean="0"/>
              <a:t>7/28/2025</a:t>
            </a:fld>
            <a:endParaRPr lang="en-US"/>
          </a:p>
        </p:txBody>
      </p:sp>
      <p:sp>
        <p:nvSpPr>
          <p:cNvPr id="4" name="Footer Placeholder 3">
            <a:extLst>
              <a:ext uri="{FF2B5EF4-FFF2-40B4-BE49-F238E27FC236}">
                <a16:creationId xmlns:a16="http://schemas.microsoft.com/office/drawing/2014/main" id="{572409F3-404B-3546-7D5A-F8AF58CDB6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6EBDD3-BE46-6C5F-B413-E82F55779492}"/>
              </a:ext>
            </a:extLst>
          </p:cNvPr>
          <p:cNvSpPr>
            <a:spLocks noGrp="1"/>
          </p:cNvSpPr>
          <p:nvPr>
            <p:ph type="sldNum" sz="quarter" idx="12"/>
          </p:nvPr>
        </p:nvSpPr>
        <p:spPr/>
        <p:txBody>
          <a:bodyPr/>
          <a:lstStyle/>
          <a:p>
            <a:fld id="{0010F606-1C39-4E38-8296-67F18E701ED5}" type="slidenum">
              <a:rPr lang="en-US" smtClean="0"/>
              <a:t>‹#›</a:t>
            </a:fld>
            <a:endParaRPr lang="en-US"/>
          </a:p>
        </p:txBody>
      </p:sp>
    </p:spTree>
    <p:extLst>
      <p:ext uri="{BB962C8B-B14F-4D97-AF65-F5344CB8AC3E}">
        <p14:creationId xmlns:p14="http://schemas.microsoft.com/office/powerpoint/2010/main" val="670959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EA2571-70F3-FEF1-4012-C9781C084892}"/>
              </a:ext>
            </a:extLst>
          </p:cNvPr>
          <p:cNvSpPr>
            <a:spLocks noGrp="1"/>
          </p:cNvSpPr>
          <p:nvPr>
            <p:ph type="dt" sz="half" idx="10"/>
          </p:nvPr>
        </p:nvSpPr>
        <p:spPr/>
        <p:txBody>
          <a:bodyPr/>
          <a:lstStyle/>
          <a:p>
            <a:fld id="{E7A1F77C-AE93-418A-ADCB-9EB49392D09E}" type="datetimeFigureOut">
              <a:rPr lang="en-US" smtClean="0"/>
              <a:t>7/28/2025</a:t>
            </a:fld>
            <a:endParaRPr lang="en-US"/>
          </a:p>
        </p:txBody>
      </p:sp>
      <p:sp>
        <p:nvSpPr>
          <p:cNvPr id="3" name="Footer Placeholder 2">
            <a:extLst>
              <a:ext uri="{FF2B5EF4-FFF2-40B4-BE49-F238E27FC236}">
                <a16:creationId xmlns:a16="http://schemas.microsoft.com/office/drawing/2014/main" id="{3B8EC130-D259-64F7-66F6-ED34F49AB8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C3FA4F-F334-8ACF-1445-3CC2748F940C}"/>
              </a:ext>
            </a:extLst>
          </p:cNvPr>
          <p:cNvSpPr>
            <a:spLocks noGrp="1"/>
          </p:cNvSpPr>
          <p:nvPr>
            <p:ph type="sldNum" sz="quarter" idx="12"/>
          </p:nvPr>
        </p:nvSpPr>
        <p:spPr/>
        <p:txBody>
          <a:bodyPr/>
          <a:lstStyle/>
          <a:p>
            <a:fld id="{0010F606-1C39-4E38-8296-67F18E701ED5}" type="slidenum">
              <a:rPr lang="en-US" smtClean="0"/>
              <a:t>‹#›</a:t>
            </a:fld>
            <a:endParaRPr lang="en-US"/>
          </a:p>
        </p:txBody>
      </p:sp>
    </p:spTree>
    <p:extLst>
      <p:ext uri="{BB962C8B-B14F-4D97-AF65-F5344CB8AC3E}">
        <p14:creationId xmlns:p14="http://schemas.microsoft.com/office/powerpoint/2010/main" val="3621060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8BDC6-EAE6-7052-CCF0-8AB1ED1EA6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9BEBB7-75B2-2669-BF55-CDCF67EE3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9DFB13-626F-59F7-87EE-DE5174AB62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B97D02-27BB-A617-2106-C560A8FC94C3}"/>
              </a:ext>
            </a:extLst>
          </p:cNvPr>
          <p:cNvSpPr>
            <a:spLocks noGrp="1"/>
          </p:cNvSpPr>
          <p:nvPr>
            <p:ph type="dt" sz="half" idx="10"/>
          </p:nvPr>
        </p:nvSpPr>
        <p:spPr/>
        <p:txBody>
          <a:bodyPr/>
          <a:lstStyle/>
          <a:p>
            <a:fld id="{E7A1F77C-AE93-418A-ADCB-9EB49392D09E}" type="datetimeFigureOut">
              <a:rPr lang="en-US" smtClean="0"/>
              <a:t>7/28/2025</a:t>
            </a:fld>
            <a:endParaRPr lang="en-US"/>
          </a:p>
        </p:txBody>
      </p:sp>
      <p:sp>
        <p:nvSpPr>
          <p:cNvPr id="6" name="Footer Placeholder 5">
            <a:extLst>
              <a:ext uri="{FF2B5EF4-FFF2-40B4-BE49-F238E27FC236}">
                <a16:creationId xmlns:a16="http://schemas.microsoft.com/office/drawing/2014/main" id="{FD19E2CE-6B3C-1565-6BB3-761DB59DCC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4F9F05-2F22-AF73-DF8D-66E864777168}"/>
              </a:ext>
            </a:extLst>
          </p:cNvPr>
          <p:cNvSpPr>
            <a:spLocks noGrp="1"/>
          </p:cNvSpPr>
          <p:nvPr>
            <p:ph type="sldNum" sz="quarter" idx="12"/>
          </p:nvPr>
        </p:nvSpPr>
        <p:spPr/>
        <p:txBody>
          <a:bodyPr/>
          <a:lstStyle/>
          <a:p>
            <a:fld id="{0010F606-1C39-4E38-8296-67F18E701ED5}" type="slidenum">
              <a:rPr lang="en-US" smtClean="0"/>
              <a:t>‹#›</a:t>
            </a:fld>
            <a:endParaRPr lang="en-US"/>
          </a:p>
        </p:txBody>
      </p:sp>
    </p:spTree>
    <p:extLst>
      <p:ext uri="{BB962C8B-B14F-4D97-AF65-F5344CB8AC3E}">
        <p14:creationId xmlns:p14="http://schemas.microsoft.com/office/powerpoint/2010/main" val="2858445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506AA-4760-10DC-D69D-311FF826C9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3B0130-1161-FD21-FAFC-299F1AABF3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AA2A87-81DE-1E2F-3C9F-C6FB4CB6E8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0EBED5-9B32-50EB-5165-5B47A4907FA4}"/>
              </a:ext>
            </a:extLst>
          </p:cNvPr>
          <p:cNvSpPr>
            <a:spLocks noGrp="1"/>
          </p:cNvSpPr>
          <p:nvPr>
            <p:ph type="dt" sz="half" idx="10"/>
          </p:nvPr>
        </p:nvSpPr>
        <p:spPr/>
        <p:txBody>
          <a:bodyPr/>
          <a:lstStyle/>
          <a:p>
            <a:fld id="{E7A1F77C-AE93-418A-ADCB-9EB49392D09E}" type="datetimeFigureOut">
              <a:rPr lang="en-US" smtClean="0"/>
              <a:t>7/28/2025</a:t>
            </a:fld>
            <a:endParaRPr lang="en-US"/>
          </a:p>
        </p:txBody>
      </p:sp>
      <p:sp>
        <p:nvSpPr>
          <p:cNvPr id="6" name="Footer Placeholder 5">
            <a:extLst>
              <a:ext uri="{FF2B5EF4-FFF2-40B4-BE49-F238E27FC236}">
                <a16:creationId xmlns:a16="http://schemas.microsoft.com/office/drawing/2014/main" id="{77D418EF-4AAC-C049-E17F-E1D64D71C4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457784-0B55-857D-B5BA-8EF5D2CA8927}"/>
              </a:ext>
            </a:extLst>
          </p:cNvPr>
          <p:cNvSpPr>
            <a:spLocks noGrp="1"/>
          </p:cNvSpPr>
          <p:nvPr>
            <p:ph type="sldNum" sz="quarter" idx="12"/>
          </p:nvPr>
        </p:nvSpPr>
        <p:spPr/>
        <p:txBody>
          <a:bodyPr/>
          <a:lstStyle/>
          <a:p>
            <a:fld id="{0010F606-1C39-4E38-8296-67F18E701ED5}" type="slidenum">
              <a:rPr lang="en-US" smtClean="0"/>
              <a:t>‹#›</a:t>
            </a:fld>
            <a:endParaRPr lang="en-US"/>
          </a:p>
        </p:txBody>
      </p:sp>
    </p:spTree>
    <p:extLst>
      <p:ext uri="{BB962C8B-B14F-4D97-AF65-F5344CB8AC3E}">
        <p14:creationId xmlns:p14="http://schemas.microsoft.com/office/powerpoint/2010/main" val="3780883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6FBA9-ABA0-098A-7F82-82E63BAAD3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537F69-7DDC-7360-4394-AC1CACF0CB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C0503A-682B-AC94-169A-AF97DB878CC2}"/>
              </a:ext>
            </a:extLst>
          </p:cNvPr>
          <p:cNvSpPr>
            <a:spLocks noGrp="1"/>
          </p:cNvSpPr>
          <p:nvPr>
            <p:ph type="dt" sz="half" idx="10"/>
          </p:nvPr>
        </p:nvSpPr>
        <p:spPr/>
        <p:txBody>
          <a:bodyPr/>
          <a:lstStyle/>
          <a:p>
            <a:fld id="{E7A1F77C-AE93-418A-ADCB-9EB49392D09E}" type="datetimeFigureOut">
              <a:rPr lang="en-US" smtClean="0"/>
              <a:t>7/28/2025</a:t>
            </a:fld>
            <a:endParaRPr lang="en-US"/>
          </a:p>
        </p:txBody>
      </p:sp>
      <p:sp>
        <p:nvSpPr>
          <p:cNvPr id="5" name="Footer Placeholder 4">
            <a:extLst>
              <a:ext uri="{FF2B5EF4-FFF2-40B4-BE49-F238E27FC236}">
                <a16:creationId xmlns:a16="http://schemas.microsoft.com/office/drawing/2014/main" id="{C121C468-3C11-78A8-2189-60EC2D5EB5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C73149-2EC8-209D-45D7-AD549C1FE85D}"/>
              </a:ext>
            </a:extLst>
          </p:cNvPr>
          <p:cNvSpPr>
            <a:spLocks noGrp="1"/>
          </p:cNvSpPr>
          <p:nvPr>
            <p:ph type="sldNum" sz="quarter" idx="12"/>
          </p:nvPr>
        </p:nvSpPr>
        <p:spPr/>
        <p:txBody>
          <a:bodyPr/>
          <a:lstStyle/>
          <a:p>
            <a:fld id="{0010F606-1C39-4E38-8296-67F18E701ED5}" type="slidenum">
              <a:rPr lang="en-US" smtClean="0"/>
              <a:t>‹#›</a:t>
            </a:fld>
            <a:endParaRPr lang="en-US"/>
          </a:p>
        </p:txBody>
      </p:sp>
    </p:spTree>
    <p:extLst>
      <p:ext uri="{BB962C8B-B14F-4D97-AF65-F5344CB8AC3E}">
        <p14:creationId xmlns:p14="http://schemas.microsoft.com/office/powerpoint/2010/main" val="1339238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3170C5-B4AA-9372-F1F1-249E4BF3E3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A9FD20-3943-BD8A-E33A-2AE61B3EC4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C272DC-BD3B-0AF7-B728-14A7179242F6}"/>
              </a:ext>
            </a:extLst>
          </p:cNvPr>
          <p:cNvSpPr>
            <a:spLocks noGrp="1"/>
          </p:cNvSpPr>
          <p:nvPr>
            <p:ph type="dt" sz="half" idx="10"/>
          </p:nvPr>
        </p:nvSpPr>
        <p:spPr/>
        <p:txBody>
          <a:bodyPr/>
          <a:lstStyle/>
          <a:p>
            <a:fld id="{E7A1F77C-AE93-418A-ADCB-9EB49392D09E}" type="datetimeFigureOut">
              <a:rPr lang="en-US" smtClean="0"/>
              <a:t>7/28/2025</a:t>
            </a:fld>
            <a:endParaRPr lang="en-US"/>
          </a:p>
        </p:txBody>
      </p:sp>
      <p:sp>
        <p:nvSpPr>
          <p:cNvPr id="5" name="Footer Placeholder 4">
            <a:extLst>
              <a:ext uri="{FF2B5EF4-FFF2-40B4-BE49-F238E27FC236}">
                <a16:creationId xmlns:a16="http://schemas.microsoft.com/office/drawing/2014/main" id="{260C6A96-EE9A-6C6F-0DA4-F792540D5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442A1B-A989-80DE-73A1-7A4E005A1759}"/>
              </a:ext>
            </a:extLst>
          </p:cNvPr>
          <p:cNvSpPr>
            <a:spLocks noGrp="1"/>
          </p:cNvSpPr>
          <p:nvPr>
            <p:ph type="sldNum" sz="quarter" idx="12"/>
          </p:nvPr>
        </p:nvSpPr>
        <p:spPr/>
        <p:txBody>
          <a:bodyPr/>
          <a:lstStyle/>
          <a:p>
            <a:fld id="{0010F606-1C39-4E38-8296-67F18E701ED5}" type="slidenum">
              <a:rPr lang="en-US" smtClean="0"/>
              <a:t>‹#›</a:t>
            </a:fld>
            <a:endParaRPr lang="en-US"/>
          </a:p>
        </p:txBody>
      </p:sp>
    </p:spTree>
    <p:extLst>
      <p:ext uri="{BB962C8B-B14F-4D97-AF65-F5344CB8AC3E}">
        <p14:creationId xmlns:p14="http://schemas.microsoft.com/office/powerpoint/2010/main" val="29287236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1" userDrawn="1">
  <p:cSld name="Title slide 1">
    <p:spTree>
      <p:nvGrpSpPr>
        <p:cNvPr id="1" name="Shape 6"/>
        <p:cNvGrpSpPr/>
        <p:nvPr/>
      </p:nvGrpSpPr>
      <p:grpSpPr>
        <a:xfrm>
          <a:off x="0" y="0"/>
          <a:ext cx="0" cy="0"/>
          <a:chOff x="0" y="0"/>
          <a:chExt cx="0" cy="0"/>
        </a:xfrm>
      </p:grpSpPr>
      <p:sp>
        <p:nvSpPr>
          <p:cNvPr id="2" name="Title 1">
            <a:extLst>
              <a:ext uri="{FF2B5EF4-FFF2-40B4-BE49-F238E27FC236}">
                <a16:creationId xmlns:a16="http://schemas.microsoft.com/office/drawing/2014/main" id="{284A95F5-A2B4-184E-9F2B-008F6B7332DE}"/>
              </a:ext>
            </a:extLst>
          </p:cNvPr>
          <p:cNvSpPr>
            <a:spLocks noGrp="1"/>
          </p:cNvSpPr>
          <p:nvPr>
            <p:ph type="title"/>
          </p:nvPr>
        </p:nvSpPr>
        <p:spPr>
          <a:xfrm>
            <a:off x="357909" y="394513"/>
            <a:ext cx="10515600" cy="410433"/>
          </a:xfrm>
          <a:prstGeom prst="rect">
            <a:avLst/>
          </a:prstGeom>
        </p:spPr>
        <p:txBody>
          <a:bodyPr/>
          <a:lstStyle>
            <a:lvl1pPr>
              <a:defRPr sz="2667" b="1">
                <a:solidFill>
                  <a:schemeClr val="tx1"/>
                </a:solidFill>
                <a:latin typeface="Poppins" pitchFamily="2" charset="77"/>
                <a:cs typeface="Poppins" pitchFamily="2" charset="77"/>
              </a:defRPr>
            </a:lvl1pPr>
          </a:lstStyle>
          <a:p>
            <a:r>
              <a:rPr lang="en-GB"/>
              <a:t>Click to edit Master title style</a:t>
            </a:r>
            <a:endParaRPr lang="en-US"/>
          </a:p>
        </p:txBody>
      </p:sp>
      <p:sp>
        <p:nvSpPr>
          <p:cNvPr id="6" name="Content Placeholder 5">
            <a:extLst>
              <a:ext uri="{FF2B5EF4-FFF2-40B4-BE49-F238E27FC236}">
                <a16:creationId xmlns:a16="http://schemas.microsoft.com/office/drawing/2014/main" id="{05871ED5-D764-88BE-32EA-07C5563F6278}"/>
              </a:ext>
            </a:extLst>
          </p:cNvPr>
          <p:cNvSpPr>
            <a:spLocks noGrp="1"/>
          </p:cNvSpPr>
          <p:nvPr>
            <p:ph sz="quarter" idx="10"/>
          </p:nvPr>
        </p:nvSpPr>
        <p:spPr>
          <a:xfrm>
            <a:off x="357717" y="1314026"/>
            <a:ext cx="11463867" cy="1612749"/>
          </a:xfrm>
          <a:prstGeom prst="rect">
            <a:avLst/>
          </a:prstGeo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09358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6B6A6-5132-E458-A7CF-0245EEB990B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8131BCF-2667-F1F7-C61C-0ED97B4D0C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C67C91A-B994-7702-6EAA-2E44E6915C66}"/>
              </a:ext>
            </a:extLst>
          </p:cNvPr>
          <p:cNvSpPr>
            <a:spLocks noGrp="1"/>
          </p:cNvSpPr>
          <p:nvPr>
            <p:ph type="dt" sz="half" idx="10"/>
          </p:nvPr>
        </p:nvSpPr>
        <p:spPr/>
        <p:txBody>
          <a:bodyPr/>
          <a:lstStyle/>
          <a:p>
            <a:fld id="{05103187-856E-B640-A575-F5F1C4B72F81}" type="datetimeFigureOut">
              <a:rPr lang="en-US" smtClean="0"/>
              <a:t>7/28/2025</a:t>
            </a:fld>
            <a:endParaRPr lang="en-US"/>
          </a:p>
        </p:txBody>
      </p:sp>
      <p:sp>
        <p:nvSpPr>
          <p:cNvPr id="5" name="Footer Placeholder 4">
            <a:extLst>
              <a:ext uri="{FF2B5EF4-FFF2-40B4-BE49-F238E27FC236}">
                <a16:creationId xmlns:a16="http://schemas.microsoft.com/office/drawing/2014/main" id="{3638B6C0-11DC-DA4C-B659-358FDC526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D9C55A-6A6E-1B1D-328A-405BFCB25495}"/>
              </a:ext>
            </a:extLst>
          </p:cNvPr>
          <p:cNvSpPr>
            <a:spLocks noGrp="1"/>
          </p:cNvSpPr>
          <p:nvPr>
            <p:ph type="sldNum" sz="quarter" idx="12"/>
          </p:nvPr>
        </p:nvSpPr>
        <p:spPr/>
        <p:txBody>
          <a:bodyPr/>
          <a:lstStyle/>
          <a:p>
            <a:fld id="{C9701793-F46D-B843-ADD8-6DF78BCE48D9}" type="slidenum">
              <a:rPr lang="en-US" smtClean="0"/>
              <a:t>‹#›</a:t>
            </a:fld>
            <a:endParaRPr lang="en-US"/>
          </a:p>
        </p:txBody>
      </p:sp>
    </p:spTree>
    <p:extLst>
      <p:ext uri="{BB962C8B-B14F-4D97-AF65-F5344CB8AC3E}">
        <p14:creationId xmlns:p14="http://schemas.microsoft.com/office/powerpoint/2010/main" val="1184213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8D63A-0456-B43E-5C29-3D87A14F320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93FC76A-CA5D-6606-D952-16335707243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9CDCA99-1606-F126-CC61-6BE82DCD3369}"/>
              </a:ext>
            </a:extLst>
          </p:cNvPr>
          <p:cNvSpPr>
            <a:spLocks noGrp="1"/>
          </p:cNvSpPr>
          <p:nvPr>
            <p:ph type="dt" sz="half" idx="10"/>
          </p:nvPr>
        </p:nvSpPr>
        <p:spPr/>
        <p:txBody>
          <a:bodyPr/>
          <a:lstStyle/>
          <a:p>
            <a:fld id="{05103187-856E-B640-A575-F5F1C4B72F81}" type="datetimeFigureOut">
              <a:rPr lang="en-US" smtClean="0"/>
              <a:t>7/28/2025</a:t>
            </a:fld>
            <a:endParaRPr lang="en-US"/>
          </a:p>
        </p:txBody>
      </p:sp>
      <p:sp>
        <p:nvSpPr>
          <p:cNvPr id="5" name="Footer Placeholder 4">
            <a:extLst>
              <a:ext uri="{FF2B5EF4-FFF2-40B4-BE49-F238E27FC236}">
                <a16:creationId xmlns:a16="http://schemas.microsoft.com/office/drawing/2014/main" id="{472B9AEA-A683-6C42-2947-203386091F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7701B0-A72A-DEF2-C1FC-7DF2F5F908FB}"/>
              </a:ext>
            </a:extLst>
          </p:cNvPr>
          <p:cNvSpPr>
            <a:spLocks noGrp="1"/>
          </p:cNvSpPr>
          <p:nvPr>
            <p:ph type="sldNum" sz="quarter" idx="12"/>
          </p:nvPr>
        </p:nvSpPr>
        <p:spPr/>
        <p:txBody>
          <a:bodyPr/>
          <a:lstStyle/>
          <a:p>
            <a:fld id="{C9701793-F46D-B843-ADD8-6DF78BCE48D9}" type="slidenum">
              <a:rPr lang="en-US" smtClean="0"/>
              <a:t>‹#›</a:t>
            </a:fld>
            <a:endParaRPr lang="en-US"/>
          </a:p>
        </p:txBody>
      </p:sp>
    </p:spTree>
    <p:extLst>
      <p:ext uri="{BB962C8B-B14F-4D97-AF65-F5344CB8AC3E}">
        <p14:creationId xmlns:p14="http://schemas.microsoft.com/office/powerpoint/2010/main" val="1630174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00DE1-0033-6129-C0C5-0839BABF1B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084923-3A2C-34E6-654B-90641F9F14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449365-1E1D-E3CB-2615-59D91C745A6D}"/>
              </a:ext>
            </a:extLst>
          </p:cNvPr>
          <p:cNvSpPr>
            <a:spLocks noGrp="1"/>
          </p:cNvSpPr>
          <p:nvPr>
            <p:ph type="dt" sz="half" idx="10"/>
          </p:nvPr>
        </p:nvSpPr>
        <p:spPr/>
        <p:txBody>
          <a:bodyPr/>
          <a:lstStyle/>
          <a:p>
            <a:fld id="{6AA6C651-4457-4593-9B9E-5D7DA58E41FC}" type="datetimeFigureOut">
              <a:rPr lang="en-US" smtClean="0"/>
              <a:t>7/28/2025</a:t>
            </a:fld>
            <a:endParaRPr lang="en-US"/>
          </a:p>
        </p:txBody>
      </p:sp>
      <p:sp>
        <p:nvSpPr>
          <p:cNvPr id="5" name="Footer Placeholder 4">
            <a:extLst>
              <a:ext uri="{FF2B5EF4-FFF2-40B4-BE49-F238E27FC236}">
                <a16:creationId xmlns:a16="http://schemas.microsoft.com/office/drawing/2014/main" id="{EC51B9C2-E240-13A1-F67B-531DA4802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22E51-6EB8-12AB-A027-33AD6EB1FDCF}"/>
              </a:ext>
            </a:extLst>
          </p:cNvPr>
          <p:cNvSpPr>
            <a:spLocks noGrp="1"/>
          </p:cNvSpPr>
          <p:nvPr>
            <p:ph type="sldNum" sz="quarter" idx="12"/>
          </p:nvPr>
        </p:nvSpPr>
        <p:spPr/>
        <p:txBody>
          <a:bodyPr/>
          <a:lstStyle/>
          <a:p>
            <a:fld id="{97C934DD-5377-4890-882D-BC1B08BE3955}" type="slidenum">
              <a:rPr lang="en-US" smtClean="0"/>
              <a:t>‹#›</a:t>
            </a:fld>
            <a:endParaRPr lang="en-US"/>
          </a:p>
        </p:txBody>
      </p:sp>
    </p:spTree>
    <p:extLst>
      <p:ext uri="{BB962C8B-B14F-4D97-AF65-F5344CB8AC3E}">
        <p14:creationId xmlns:p14="http://schemas.microsoft.com/office/powerpoint/2010/main" val="1317035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F4506-378C-1014-F053-5FC79346B99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B5BD9B8-44A3-DBC1-0163-9904A7D452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1229B50-0982-2B5A-3454-161207175BD0}"/>
              </a:ext>
            </a:extLst>
          </p:cNvPr>
          <p:cNvSpPr>
            <a:spLocks noGrp="1"/>
          </p:cNvSpPr>
          <p:nvPr>
            <p:ph type="dt" sz="half" idx="10"/>
          </p:nvPr>
        </p:nvSpPr>
        <p:spPr/>
        <p:txBody>
          <a:bodyPr/>
          <a:lstStyle/>
          <a:p>
            <a:fld id="{05103187-856E-B640-A575-F5F1C4B72F81}" type="datetimeFigureOut">
              <a:rPr lang="en-US" smtClean="0"/>
              <a:t>7/28/2025</a:t>
            </a:fld>
            <a:endParaRPr lang="en-US"/>
          </a:p>
        </p:txBody>
      </p:sp>
      <p:sp>
        <p:nvSpPr>
          <p:cNvPr id="5" name="Footer Placeholder 4">
            <a:extLst>
              <a:ext uri="{FF2B5EF4-FFF2-40B4-BE49-F238E27FC236}">
                <a16:creationId xmlns:a16="http://schemas.microsoft.com/office/drawing/2014/main" id="{8B4DD03A-41A3-817F-225C-735553144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83DB9-4084-707A-845E-FAD232F1222A}"/>
              </a:ext>
            </a:extLst>
          </p:cNvPr>
          <p:cNvSpPr>
            <a:spLocks noGrp="1"/>
          </p:cNvSpPr>
          <p:nvPr>
            <p:ph type="sldNum" sz="quarter" idx="12"/>
          </p:nvPr>
        </p:nvSpPr>
        <p:spPr/>
        <p:txBody>
          <a:bodyPr/>
          <a:lstStyle/>
          <a:p>
            <a:fld id="{C9701793-F46D-B843-ADD8-6DF78BCE48D9}" type="slidenum">
              <a:rPr lang="en-US" smtClean="0"/>
              <a:t>‹#›</a:t>
            </a:fld>
            <a:endParaRPr lang="en-US"/>
          </a:p>
        </p:txBody>
      </p:sp>
    </p:spTree>
    <p:extLst>
      <p:ext uri="{BB962C8B-B14F-4D97-AF65-F5344CB8AC3E}">
        <p14:creationId xmlns:p14="http://schemas.microsoft.com/office/powerpoint/2010/main" val="3838425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47F73-23BB-E3A9-C8CE-4F60109AE04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7E2CA03-A175-1835-A020-4D0FED5F089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76431B7-FD0E-19B4-2FAD-58D9877787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93A0689-CA43-15DF-0F3B-E4FC76DFBA25}"/>
              </a:ext>
            </a:extLst>
          </p:cNvPr>
          <p:cNvSpPr>
            <a:spLocks noGrp="1"/>
          </p:cNvSpPr>
          <p:nvPr>
            <p:ph type="dt" sz="half" idx="10"/>
          </p:nvPr>
        </p:nvSpPr>
        <p:spPr/>
        <p:txBody>
          <a:bodyPr/>
          <a:lstStyle/>
          <a:p>
            <a:fld id="{05103187-856E-B640-A575-F5F1C4B72F81}" type="datetimeFigureOut">
              <a:rPr lang="en-US" smtClean="0"/>
              <a:t>7/28/2025</a:t>
            </a:fld>
            <a:endParaRPr lang="en-US"/>
          </a:p>
        </p:txBody>
      </p:sp>
      <p:sp>
        <p:nvSpPr>
          <p:cNvPr id="6" name="Footer Placeholder 5">
            <a:extLst>
              <a:ext uri="{FF2B5EF4-FFF2-40B4-BE49-F238E27FC236}">
                <a16:creationId xmlns:a16="http://schemas.microsoft.com/office/drawing/2014/main" id="{B6AA5F13-7834-086C-B6D5-4D95321903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96922A-9AB4-29A0-4DA4-7C45D6B543F4}"/>
              </a:ext>
            </a:extLst>
          </p:cNvPr>
          <p:cNvSpPr>
            <a:spLocks noGrp="1"/>
          </p:cNvSpPr>
          <p:nvPr>
            <p:ph type="sldNum" sz="quarter" idx="12"/>
          </p:nvPr>
        </p:nvSpPr>
        <p:spPr/>
        <p:txBody>
          <a:bodyPr/>
          <a:lstStyle/>
          <a:p>
            <a:fld id="{C9701793-F46D-B843-ADD8-6DF78BCE48D9}" type="slidenum">
              <a:rPr lang="en-US" smtClean="0"/>
              <a:t>‹#›</a:t>
            </a:fld>
            <a:endParaRPr lang="en-US"/>
          </a:p>
        </p:txBody>
      </p:sp>
    </p:spTree>
    <p:extLst>
      <p:ext uri="{BB962C8B-B14F-4D97-AF65-F5344CB8AC3E}">
        <p14:creationId xmlns:p14="http://schemas.microsoft.com/office/powerpoint/2010/main" val="41002815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091D1-24B2-ABE4-9E06-6EE4935BFB4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6CA0D1A-A69A-33D9-BC3B-AC44F09018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B388A16-EB6C-AB54-4067-27260AE2932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4D43F90-8425-0F3B-C58F-4F42D7DDD6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E8B43C9-4D45-6A48-C845-235396EDFE6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28004AB-9236-80C0-3D70-699F7A792D3C}"/>
              </a:ext>
            </a:extLst>
          </p:cNvPr>
          <p:cNvSpPr>
            <a:spLocks noGrp="1"/>
          </p:cNvSpPr>
          <p:nvPr>
            <p:ph type="dt" sz="half" idx="10"/>
          </p:nvPr>
        </p:nvSpPr>
        <p:spPr/>
        <p:txBody>
          <a:bodyPr/>
          <a:lstStyle/>
          <a:p>
            <a:fld id="{05103187-856E-B640-A575-F5F1C4B72F81}" type="datetimeFigureOut">
              <a:rPr lang="en-US" smtClean="0"/>
              <a:t>7/28/2025</a:t>
            </a:fld>
            <a:endParaRPr lang="en-US"/>
          </a:p>
        </p:txBody>
      </p:sp>
      <p:sp>
        <p:nvSpPr>
          <p:cNvPr id="8" name="Footer Placeholder 7">
            <a:extLst>
              <a:ext uri="{FF2B5EF4-FFF2-40B4-BE49-F238E27FC236}">
                <a16:creationId xmlns:a16="http://schemas.microsoft.com/office/drawing/2014/main" id="{36EF0F1E-BB58-DBA1-40A5-EE8385B606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285D3E-ADD1-7A8C-5E69-09DD1BA58A91}"/>
              </a:ext>
            </a:extLst>
          </p:cNvPr>
          <p:cNvSpPr>
            <a:spLocks noGrp="1"/>
          </p:cNvSpPr>
          <p:nvPr>
            <p:ph type="sldNum" sz="quarter" idx="12"/>
          </p:nvPr>
        </p:nvSpPr>
        <p:spPr/>
        <p:txBody>
          <a:bodyPr/>
          <a:lstStyle/>
          <a:p>
            <a:fld id="{C9701793-F46D-B843-ADD8-6DF78BCE48D9}" type="slidenum">
              <a:rPr lang="en-US" smtClean="0"/>
              <a:t>‹#›</a:t>
            </a:fld>
            <a:endParaRPr lang="en-US"/>
          </a:p>
        </p:txBody>
      </p:sp>
    </p:spTree>
    <p:extLst>
      <p:ext uri="{BB962C8B-B14F-4D97-AF65-F5344CB8AC3E}">
        <p14:creationId xmlns:p14="http://schemas.microsoft.com/office/powerpoint/2010/main" val="17467643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B50C8-E58F-D063-24A1-956C22053E8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3910D6C-7DAE-D34E-9FAA-81964C0D0E20}"/>
              </a:ext>
            </a:extLst>
          </p:cNvPr>
          <p:cNvSpPr>
            <a:spLocks noGrp="1"/>
          </p:cNvSpPr>
          <p:nvPr>
            <p:ph type="dt" sz="half" idx="10"/>
          </p:nvPr>
        </p:nvSpPr>
        <p:spPr/>
        <p:txBody>
          <a:bodyPr/>
          <a:lstStyle/>
          <a:p>
            <a:fld id="{05103187-856E-B640-A575-F5F1C4B72F81}" type="datetimeFigureOut">
              <a:rPr lang="en-US" smtClean="0"/>
              <a:t>7/28/2025</a:t>
            </a:fld>
            <a:endParaRPr lang="en-US"/>
          </a:p>
        </p:txBody>
      </p:sp>
      <p:sp>
        <p:nvSpPr>
          <p:cNvPr id="4" name="Footer Placeholder 3">
            <a:extLst>
              <a:ext uri="{FF2B5EF4-FFF2-40B4-BE49-F238E27FC236}">
                <a16:creationId xmlns:a16="http://schemas.microsoft.com/office/drawing/2014/main" id="{84BE0C4D-5DC6-2371-0CCF-58B5219CD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E9DD3C-D17B-45C1-48BA-5825992C43CA}"/>
              </a:ext>
            </a:extLst>
          </p:cNvPr>
          <p:cNvSpPr>
            <a:spLocks noGrp="1"/>
          </p:cNvSpPr>
          <p:nvPr>
            <p:ph type="sldNum" sz="quarter" idx="12"/>
          </p:nvPr>
        </p:nvSpPr>
        <p:spPr/>
        <p:txBody>
          <a:bodyPr/>
          <a:lstStyle/>
          <a:p>
            <a:fld id="{C9701793-F46D-B843-ADD8-6DF78BCE48D9}" type="slidenum">
              <a:rPr lang="en-US" smtClean="0"/>
              <a:t>‹#›</a:t>
            </a:fld>
            <a:endParaRPr lang="en-US"/>
          </a:p>
        </p:txBody>
      </p:sp>
    </p:spTree>
    <p:extLst>
      <p:ext uri="{BB962C8B-B14F-4D97-AF65-F5344CB8AC3E}">
        <p14:creationId xmlns:p14="http://schemas.microsoft.com/office/powerpoint/2010/main" val="13042670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0CC112-BA9B-5F44-77A2-6B9169BFEC0E}"/>
              </a:ext>
            </a:extLst>
          </p:cNvPr>
          <p:cNvSpPr>
            <a:spLocks noGrp="1"/>
          </p:cNvSpPr>
          <p:nvPr>
            <p:ph type="dt" sz="half" idx="10"/>
          </p:nvPr>
        </p:nvSpPr>
        <p:spPr/>
        <p:txBody>
          <a:bodyPr/>
          <a:lstStyle/>
          <a:p>
            <a:fld id="{05103187-856E-B640-A575-F5F1C4B72F81}" type="datetimeFigureOut">
              <a:rPr lang="en-US" smtClean="0"/>
              <a:t>7/28/2025</a:t>
            </a:fld>
            <a:endParaRPr lang="en-US"/>
          </a:p>
        </p:txBody>
      </p:sp>
      <p:sp>
        <p:nvSpPr>
          <p:cNvPr id="3" name="Footer Placeholder 2">
            <a:extLst>
              <a:ext uri="{FF2B5EF4-FFF2-40B4-BE49-F238E27FC236}">
                <a16:creationId xmlns:a16="http://schemas.microsoft.com/office/drawing/2014/main" id="{41320F7F-D193-DD93-7A32-DA2F22F995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F592FD-3E10-8AEE-7014-6135591BB0AB}"/>
              </a:ext>
            </a:extLst>
          </p:cNvPr>
          <p:cNvSpPr>
            <a:spLocks noGrp="1"/>
          </p:cNvSpPr>
          <p:nvPr>
            <p:ph type="sldNum" sz="quarter" idx="12"/>
          </p:nvPr>
        </p:nvSpPr>
        <p:spPr/>
        <p:txBody>
          <a:bodyPr/>
          <a:lstStyle/>
          <a:p>
            <a:fld id="{C9701793-F46D-B843-ADD8-6DF78BCE48D9}" type="slidenum">
              <a:rPr lang="en-US" smtClean="0"/>
              <a:t>‹#›</a:t>
            </a:fld>
            <a:endParaRPr lang="en-US"/>
          </a:p>
        </p:txBody>
      </p:sp>
    </p:spTree>
    <p:extLst>
      <p:ext uri="{BB962C8B-B14F-4D97-AF65-F5344CB8AC3E}">
        <p14:creationId xmlns:p14="http://schemas.microsoft.com/office/powerpoint/2010/main" val="41066569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79AD9-A61A-51BE-500B-E32E4AB8B0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337EB43-D013-9633-3DA4-0C4543FB06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208A537-CB24-033B-576D-FF6E698A2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49E1FF0-8E27-4E54-DB4D-6BB63104FE90}"/>
              </a:ext>
            </a:extLst>
          </p:cNvPr>
          <p:cNvSpPr>
            <a:spLocks noGrp="1"/>
          </p:cNvSpPr>
          <p:nvPr>
            <p:ph type="dt" sz="half" idx="10"/>
          </p:nvPr>
        </p:nvSpPr>
        <p:spPr/>
        <p:txBody>
          <a:bodyPr/>
          <a:lstStyle/>
          <a:p>
            <a:fld id="{05103187-856E-B640-A575-F5F1C4B72F81}" type="datetimeFigureOut">
              <a:rPr lang="en-US" smtClean="0"/>
              <a:t>7/28/2025</a:t>
            </a:fld>
            <a:endParaRPr lang="en-US"/>
          </a:p>
        </p:txBody>
      </p:sp>
      <p:sp>
        <p:nvSpPr>
          <p:cNvPr id="6" name="Footer Placeholder 5">
            <a:extLst>
              <a:ext uri="{FF2B5EF4-FFF2-40B4-BE49-F238E27FC236}">
                <a16:creationId xmlns:a16="http://schemas.microsoft.com/office/drawing/2014/main" id="{7904E1EB-6609-3771-7D17-4BCCA68944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172A0A-DCF5-7938-2AD4-FCBEC4C669C7}"/>
              </a:ext>
            </a:extLst>
          </p:cNvPr>
          <p:cNvSpPr>
            <a:spLocks noGrp="1"/>
          </p:cNvSpPr>
          <p:nvPr>
            <p:ph type="sldNum" sz="quarter" idx="12"/>
          </p:nvPr>
        </p:nvSpPr>
        <p:spPr/>
        <p:txBody>
          <a:bodyPr/>
          <a:lstStyle/>
          <a:p>
            <a:fld id="{C9701793-F46D-B843-ADD8-6DF78BCE48D9}" type="slidenum">
              <a:rPr lang="en-US" smtClean="0"/>
              <a:t>‹#›</a:t>
            </a:fld>
            <a:endParaRPr lang="en-US"/>
          </a:p>
        </p:txBody>
      </p:sp>
    </p:spTree>
    <p:extLst>
      <p:ext uri="{BB962C8B-B14F-4D97-AF65-F5344CB8AC3E}">
        <p14:creationId xmlns:p14="http://schemas.microsoft.com/office/powerpoint/2010/main" val="30475584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4A204-BA13-1FDF-9984-B8767DFC321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13F9777-117C-4C12-1FB9-C6D0ADF379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6D8E00-491E-4FD2-6A3B-03E380FAB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E33A21E-8424-025E-5AC8-AE233D8B1FCA}"/>
              </a:ext>
            </a:extLst>
          </p:cNvPr>
          <p:cNvSpPr>
            <a:spLocks noGrp="1"/>
          </p:cNvSpPr>
          <p:nvPr>
            <p:ph type="dt" sz="half" idx="10"/>
          </p:nvPr>
        </p:nvSpPr>
        <p:spPr/>
        <p:txBody>
          <a:bodyPr/>
          <a:lstStyle/>
          <a:p>
            <a:fld id="{05103187-856E-B640-A575-F5F1C4B72F81}" type="datetimeFigureOut">
              <a:rPr lang="en-US" smtClean="0"/>
              <a:t>7/28/2025</a:t>
            </a:fld>
            <a:endParaRPr lang="en-US"/>
          </a:p>
        </p:txBody>
      </p:sp>
      <p:sp>
        <p:nvSpPr>
          <p:cNvPr id="6" name="Footer Placeholder 5">
            <a:extLst>
              <a:ext uri="{FF2B5EF4-FFF2-40B4-BE49-F238E27FC236}">
                <a16:creationId xmlns:a16="http://schemas.microsoft.com/office/drawing/2014/main" id="{BBC461CB-5E42-DCCE-2C65-C6360E40F0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8CBF0-66FA-4160-FF17-F3AF769C04A8}"/>
              </a:ext>
            </a:extLst>
          </p:cNvPr>
          <p:cNvSpPr>
            <a:spLocks noGrp="1"/>
          </p:cNvSpPr>
          <p:nvPr>
            <p:ph type="sldNum" sz="quarter" idx="12"/>
          </p:nvPr>
        </p:nvSpPr>
        <p:spPr/>
        <p:txBody>
          <a:bodyPr/>
          <a:lstStyle/>
          <a:p>
            <a:fld id="{C9701793-F46D-B843-ADD8-6DF78BCE48D9}" type="slidenum">
              <a:rPr lang="en-US" smtClean="0"/>
              <a:t>‹#›</a:t>
            </a:fld>
            <a:endParaRPr lang="en-US"/>
          </a:p>
        </p:txBody>
      </p:sp>
    </p:spTree>
    <p:extLst>
      <p:ext uri="{BB962C8B-B14F-4D97-AF65-F5344CB8AC3E}">
        <p14:creationId xmlns:p14="http://schemas.microsoft.com/office/powerpoint/2010/main" val="42884699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AEDE8-22C0-B6F9-96FB-7BE4CA4D761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F5923E8-C393-F25A-E5BA-9660AA3923E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7D0728-9C18-F8A0-3F3E-0348746009CB}"/>
              </a:ext>
            </a:extLst>
          </p:cNvPr>
          <p:cNvSpPr>
            <a:spLocks noGrp="1"/>
          </p:cNvSpPr>
          <p:nvPr>
            <p:ph type="dt" sz="half" idx="10"/>
          </p:nvPr>
        </p:nvSpPr>
        <p:spPr/>
        <p:txBody>
          <a:bodyPr/>
          <a:lstStyle/>
          <a:p>
            <a:fld id="{05103187-856E-B640-A575-F5F1C4B72F81}" type="datetimeFigureOut">
              <a:rPr lang="en-US" smtClean="0"/>
              <a:t>7/28/2025</a:t>
            </a:fld>
            <a:endParaRPr lang="en-US"/>
          </a:p>
        </p:txBody>
      </p:sp>
      <p:sp>
        <p:nvSpPr>
          <p:cNvPr id="5" name="Footer Placeholder 4">
            <a:extLst>
              <a:ext uri="{FF2B5EF4-FFF2-40B4-BE49-F238E27FC236}">
                <a16:creationId xmlns:a16="http://schemas.microsoft.com/office/drawing/2014/main" id="{47385A49-8E67-F4E3-B146-ABDB5C25A2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0CAE0-C7F3-7931-4E85-B017992D00B7}"/>
              </a:ext>
            </a:extLst>
          </p:cNvPr>
          <p:cNvSpPr>
            <a:spLocks noGrp="1"/>
          </p:cNvSpPr>
          <p:nvPr>
            <p:ph type="sldNum" sz="quarter" idx="12"/>
          </p:nvPr>
        </p:nvSpPr>
        <p:spPr/>
        <p:txBody>
          <a:bodyPr/>
          <a:lstStyle/>
          <a:p>
            <a:fld id="{C9701793-F46D-B843-ADD8-6DF78BCE48D9}" type="slidenum">
              <a:rPr lang="en-US" smtClean="0"/>
              <a:t>‹#›</a:t>
            </a:fld>
            <a:endParaRPr lang="en-US"/>
          </a:p>
        </p:txBody>
      </p:sp>
    </p:spTree>
    <p:extLst>
      <p:ext uri="{BB962C8B-B14F-4D97-AF65-F5344CB8AC3E}">
        <p14:creationId xmlns:p14="http://schemas.microsoft.com/office/powerpoint/2010/main" val="396006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EDCA99-B0AE-DEEC-B662-7BA93D17A9B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D4DB2B3-C969-77BA-8839-6157C35C72E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3A4D27E-AD01-76CB-871A-0F8DE735A5B8}"/>
              </a:ext>
            </a:extLst>
          </p:cNvPr>
          <p:cNvSpPr>
            <a:spLocks noGrp="1"/>
          </p:cNvSpPr>
          <p:nvPr>
            <p:ph type="dt" sz="half" idx="10"/>
          </p:nvPr>
        </p:nvSpPr>
        <p:spPr/>
        <p:txBody>
          <a:bodyPr/>
          <a:lstStyle/>
          <a:p>
            <a:fld id="{05103187-856E-B640-A575-F5F1C4B72F81}" type="datetimeFigureOut">
              <a:rPr lang="en-US" smtClean="0"/>
              <a:t>7/28/2025</a:t>
            </a:fld>
            <a:endParaRPr lang="en-US"/>
          </a:p>
        </p:txBody>
      </p:sp>
      <p:sp>
        <p:nvSpPr>
          <p:cNvPr id="5" name="Footer Placeholder 4">
            <a:extLst>
              <a:ext uri="{FF2B5EF4-FFF2-40B4-BE49-F238E27FC236}">
                <a16:creationId xmlns:a16="http://schemas.microsoft.com/office/drawing/2014/main" id="{34004405-BA01-A102-40D6-830F50939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E34D3-3C40-57C7-B9AD-5382FBCC70E1}"/>
              </a:ext>
            </a:extLst>
          </p:cNvPr>
          <p:cNvSpPr>
            <a:spLocks noGrp="1"/>
          </p:cNvSpPr>
          <p:nvPr>
            <p:ph type="sldNum" sz="quarter" idx="12"/>
          </p:nvPr>
        </p:nvSpPr>
        <p:spPr/>
        <p:txBody>
          <a:bodyPr/>
          <a:lstStyle/>
          <a:p>
            <a:fld id="{C9701793-F46D-B843-ADD8-6DF78BCE48D9}" type="slidenum">
              <a:rPr lang="en-US" smtClean="0"/>
              <a:t>‹#›</a:t>
            </a:fld>
            <a:endParaRPr lang="en-US"/>
          </a:p>
        </p:txBody>
      </p:sp>
    </p:spTree>
    <p:extLst>
      <p:ext uri="{BB962C8B-B14F-4D97-AF65-F5344CB8AC3E}">
        <p14:creationId xmlns:p14="http://schemas.microsoft.com/office/powerpoint/2010/main" val="7845988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colorful cubes on a white background&#10;&#10;AI-generated content may be incorrect.">
            <a:extLst>
              <a:ext uri="{FF2B5EF4-FFF2-40B4-BE49-F238E27FC236}">
                <a16:creationId xmlns:a16="http://schemas.microsoft.com/office/drawing/2014/main" id="{2BCD1CEE-EED0-B3CE-8E1A-6079D1ED3403}"/>
              </a:ext>
            </a:extLst>
          </p:cNvPr>
          <p:cNvPicPr>
            <a:picLocks noChangeAspect="1"/>
          </p:cNvPicPr>
          <p:nvPr userDrawn="1"/>
        </p:nvPicPr>
        <p:blipFill>
          <a:blip r:embed="rId3"/>
          <a:stretch>
            <a:fillRect/>
          </a:stretch>
        </p:blipFill>
        <p:spPr>
          <a:xfrm>
            <a:off x="0" y="0"/>
            <a:ext cx="12191999" cy="6858000"/>
          </a:xfrm>
          <a:prstGeom prst="rect">
            <a:avLst/>
          </a:prstGeom>
        </p:spPr>
      </p:pic>
      <p:sp>
        <p:nvSpPr>
          <p:cNvPr id="9" name="Title 1"/>
          <p:cNvSpPr>
            <a:spLocks noGrp="1"/>
          </p:cNvSpPr>
          <p:nvPr>
            <p:ph type="title" hasCustomPrompt="1"/>
          </p:nvPr>
        </p:nvSpPr>
        <p:spPr>
          <a:xfrm>
            <a:off x="584200" y="2302670"/>
            <a:ext cx="4978400" cy="1231106"/>
          </a:xfrm>
          <a:noFill/>
        </p:spPr>
        <p:txBody>
          <a:bodyPr wrap="square"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9784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19123370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32">
          <p15:clr>
            <a:srgbClr val="5ACBF0"/>
          </p15:clr>
        </p15:guide>
        <p15:guide id="2" orient="horz" pos="2520">
          <p15:clr>
            <a:srgbClr val="5ACBF0"/>
          </p15:clr>
        </p15:guide>
        <p15:guide id="3" pos="6144">
          <p15:clr>
            <a:srgbClr val="5ACBF0"/>
          </p15:clr>
        </p15:guide>
        <p15:guide id="4"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2E8B4-C773-E4C6-5DD5-0FE35DC0A1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FDF38D-A041-625E-8026-E411C219E6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EA2391-B708-F198-278B-3FA385C7F1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8D6117-5A4E-01B4-B4AB-0ACEF1428019}"/>
              </a:ext>
            </a:extLst>
          </p:cNvPr>
          <p:cNvSpPr>
            <a:spLocks noGrp="1"/>
          </p:cNvSpPr>
          <p:nvPr>
            <p:ph type="dt" sz="half" idx="10"/>
          </p:nvPr>
        </p:nvSpPr>
        <p:spPr/>
        <p:txBody>
          <a:bodyPr/>
          <a:lstStyle/>
          <a:p>
            <a:fld id="{6AA6C651-4457-4593-9B9E-5D7DA58E41FC}" type="datetimeFigureOut">
              <a:rPr lang="en-US" smtClean="0"/>
              <a:t>7/28/2025</a:t>
            </a:fld>
            <a:endParaRPr lang="en-US"/>
          </a:p>
        </p:txBody>
      </p:sp>
      <p:sp>
        <p:nvSpPr>
          <p:cNvPr id="6" name="Footer Placeholder 5">
            <a:extLst>
              <a:ext uri="{FF2B5EF4-FFF2-40B4-BE49-F238E27FC236}">
                <a16:creationId xmlns:a16="http://schemas.microsoft.com/office/drawing/2014/main" id="{2DA3E149-1E41-1438-7335-AC06685E28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88B44B-ABAD-CEDF-AEEB-FFE027C351CE}"/>
              </a:ext>
            </a:extLst>
          </p:cNvPr>
          <p:cNvSpPr>
            <a:spLocks noGrp="1"/>
          </p:cNvSpPr>
          <p:nvPr>
            <p:ph type="sldNum" sz="quarter" idx="12"/>
          </p:nvPr>
        </p:nvSpPr>
        <p:spPr/>
        <p:txBody>
          <a:bodyPr/>
          <a:lstStyle/>
          <a:p>
            <a:fld id="{97C934DD-5377-4890-882D-BC1B08BE3955}" type="slidenum">
              <a:rPr lang="en-US" smtClean="0"/>
              <a:t>‹#›</a:t>
            </a:fld>
            <a:endParaRPr lang="en-US"/>
          </a:p>
        </p:txBody>
      </p:sp>
    </p:spTree>
    <p:extLst>
      <p:ext uri="{BB962C8B-B14F-4D97-AF65-F5344CB8AC3E}">
        <p14:creationId xmlns:p14="http://schemas.microsoft.com/office/powerpoint/2010/main" val="3632862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1" userDrawn="1">
  <p:cSld name="Title slide 1">
    <p:spTree>
      <p:nvGrpSpPr>
        <p:cNvPr id="1" name="Shape 6"/>
        <p:cNvGrpSpPr/>
        <p:nvPr/>
      </p:nvGrpSpPr>
      <p:grpSpPr>
        <a:xfrm>
          <a:off x="0" y="0"/>
          <a:ext cx="0" cy="0"/>
          <a:chOff x="0" y="0"/>
          <a:chExt cx="0" cy="0"/>
        </a:xfrm>
      </p:grpSpPr>
      <p:sp>
        <p:nvSpPr>
          <p:cNvPr id="2" name="Title 1">
            <a:extLst>
              <a:ext uri="{FF2B5EF4-FFF2-40B4-BE49-F238E27FC236}">
                <a16:creationId xmlns:a16="http://schemas.microsoft.com/office/drawing/2014/main" id="{284A95F5-A2B4-184E-9F2B-008F6B7332DE}"/>
              </a:ext>
            </a:extLst>
          </p:cNvPr>
          <p:cNvSpPr>
            <a:spLocks noGrp="1"/>
          </p:cNvSpPr>
          <p:nvPr>
            <p:ph type="title"/>
          </p:nvPr>
        </p:nvSpPr>
        <p:spPr>
          <a:xfrm>
            <a:off x="357909" y="394513"/>
            <a:ext cx="10515600" cy="410433"/>
          </a:xfrm>
          <a:prstGeom prst="rect">
            <a:avLst/>
          </a:prstGeom>
        </p:spPr>
        <p:txBody>
          <a:bodyPr/>
          <a:lstStyle>
            <a:lvl1pPr>
              <a:defRPr sz="2667" b="1">
                <a:solidFill>
                  <a:schemeClr val="tx1"/>
                </a:solidFill>
                <a:latin typeface="Poppins" pitchFamily="2" charset="77"/>
                <a:cs typeface="Poppins" pitchFamily="2" charset="77"/>
              </a:defRPr>
            </a:lvl1pPr>
          </a:lstStyle>
          <a:p>
            <a:r>
              <a:rPr lang="en-GB"/>
              <a:t>Click to edit Master title style</a:t>
            </a:r>
            <a:endParaRPr lang="en-US"/>
          </a:p>
        </p:txBody>
      </p:sp>
      <p:sp>
        <p:nvSpPr>
          <p:cNvPr id="6" name="Content Placeholder 5">
            <a:extLst>
              <a:ext uri="{FF2B5EF4-FFF2-40B4-BE49-F238E27FC236}">
                <a16:creationId xmlns:a16="http://schemas.microsoft.com/office/drawing/2014/main" id="{05871ED5-D764-88BE-32EA-07C5563F6278}"/>
              </a:ext>
            </a:extLst>
          </p:cNvPr>
          <p:cNvSpPr>
            <a:spLocks noGrp="1"/>
          </p:cNvSpPr>
          <p:nvPr>
            <p:ph sz="quarter" idx="10"/>
          </p:nvPr>
        </p:nvSpPr>
        <p:spPr>
          <a:xfrm>
            <a:off x="357717" y="1314026"/>
            <a:ext cx="11463867" cy="1612749"/>
          </a:xfrm>
          <a:prstGeom prst="rect">
            <a:avLst/>
          </a:prstGeo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73617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43D1E-FC83-2CD8-87E1-1F4B9170CF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B9079C-F545-CB99-3F96-A3F9A2066F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5D5EE3-DD32-FCBB-BA7D-5209F8DBA2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855D3F-CD9B-C665-BEEC-A1CC1F5015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ECBF5-1C02-3009-F853-7E527A5BB0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F16E2D-11C0-8159-71B9-A94A8AFDFCDD}"/>
              </a:ext>
            </a:extLst>
          </p:cNvPr>
          <p:cNvSpPr>
            <a:spLocks noGrp="1"/>
          </p:cNvSpPr>
          <p:nvPr>
            <p:ph type="dt" sz="half" idx="10"/>
          </p:nvPr>
        </p:nvSpPr>
        <p:spPr/>
        <p:txBody>
          <a:bodyPr/>
          <a:lstStyle/>
          <a:p>
            <a:fld id="{6AA6C651-4457-4593-9B9E-5D7DA58E41FC}" type="datetimeFigureOut">
              <a:rPr lang="en-US" smtClean="0"/>
              <a:t>7/28/2025</a:t>
            </a:fld>
            <a:endParaRPr lang="en-US"/>
          </a:p>
        </p:txBody>
      </p:sp>
      <p:sp>
        <p:nvSpPr>
          <p:cNvPr id="8" name="Footer Placeholder 7">
            <a:extLst>
              <a:ext uri="{FF2B5EF4-FFF2-40B4-BE49-F238E27FC236}">
                <a16:creationId xmlns:a16="http://schemas.microsoft.com/office/drawing/2014/main" id="{C142F23F-FB2B-16E4-89E2-5AFFAF8A02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A0F7B9-046C-F0CF-BD4F-9332DAC2459B}"/>
              </a:ext>
            </a:extLst>
          </p:cNvPr>
          <p:cNvSpPr>
            <a:spLocks noGrp="1"/>
          </p:cNvSpPr>
          <p:nvPr>
            <p:ph type="sldNum" sz="quarter" idx="12"/>
          </p:nvPr>
        </p:nvSpPr>
        <p:spPr/>
        <p:txBody>
          <a:bodyPr/>
          <a:lstStyle/>
          <a:p>
            <a:fld id="{97C934DD-5377-4890-882D-BC1B08BE3955}" type="slidenum">
              <a:rPr lang="en-US" smtClean="0"/>
              <a:t>‹#›</a:t>
            </a:fld>
            <a:endParaRPr lang="en-US"/>
          </a:p>
        </p:txBody>
      </p:sp>
    </p:spTree>
    <p:extLst>
      <p:ext uri="{BB962C8B-B14F-4D97-AF65-F5344CB8AC3E}">
        <p14:creationId xmlns:p14="http://schemas.microsoft.com/office/powerpoint/2010/main" val="1658792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0619E-256B-05FF-FBF2-146EAF5FA0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E004C2-9369-3A9E-FF1C-F80C7D807B5C}"/>
              </a:ext>
            </a:extLst>
          </p:cNvPr>
          <p:cNvSpPr>
            <a:spLocks noGrp="1"/>
          </p:cNvSpPr>
          <p:nvPr>
            <p:ph type="dt" sz="half" idx="10"/>
          </p:nvPr>
        </p:nvSpPr>
        <p:spPr/>
        <p:txBody>
          <a:bodyPr/>
          <a:lstStyle/>
          <a:p>
            <a:fld id="{6AA6C651-4457-4593-9B9E-5D7DA58E41FC}" type="datetimeFigureOut">
              <a:rPr lang="en-US" smtClean="0"/>
              <a:t>7/28/2025</a:t>
            </a:fld>
            <a:endParaRPr lang="en-US"/>
          </a:p>
        </p:txBody>
      </p:sp>
      <p:sp>
        <p:nvSpPr>
          <p:cNvPr id="4" name="Footer Placeholder 3">
            <a:extLst>
              <a:ext uri="{FF2B5EF4-FFF2-40B4-BE49-F238E27FC236}">
                <a16:creationId xmlns:a16="http://schemas.microsoft.com/office/drawing/2014/main" id="{90CA3C2E-D69C-E0C9-B435-1F70803ABE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B60DF7-CB0E-9DD4-F1C4-6BF42FFC705C}"/>
              </a:ext>
            </a:extLst>
          </p:cNvPr>
          <p:cNvSpPr>
            <a:spLocks noGrp="1"/>
          </p:cNvSpPr>
          <p:nvPr>
            <p:ph type="sldNum" sz="quarter" idx="12"/>
          </p:nvPr>
        </p:nvSpPr>
        <p:spPr/>
        <p:txBody>
          <a:bodyPr/>
          <a:lstStyle/>
          <a:p>
            <a:fld id="{97C934DD-5377-4890-882D-BC1B08BE3955}" type="slidenum">
              <a:rPr lang="en-US" smtClean="0"/>
              <a:t>‹#›</a:t>
            </a:fld>
            <a:endParaRPr lang="en-US"/>
          </a:p>
        </p:txBody>
      </p:sp>
    </p:spTree>
    <p:extLst>
      <p:ext uri="{BB962C8B-B14F-4D97-AF65-F5344CB8AC3E}">
        <p14:creationId xmlns:p14="http://schemas.microsoft.com/office/powerpoint/2010/main" val="57282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803243-94C5-EBBD-FB81-FADB271D783A}"/>
              </a:ext>
            </a:extLst>
          </p:cNvPr>
          <p:cNvSpPr>
            <a:spLocks noGrp="1"/>
          </p:cNvSpPr>
          <p:nvPr>
            <p:ph type="dt" sz="half" idx="10"/>
          </p:nvPr>
        </p:nvSpPr>
        <p:spPr/>
        <p:txBody>
          <a:bodyPr/>
          <a:lstStyle/>
          <a:p>
            <a:fld id="{6AA6C651-4457-4593-9B9E-5D7DA58E41FC}" type="datetimeFigureOut">
              <a:rPr lang="en-US" smtClean="0"/>
              <a:t>7/28/2025</a:t>
            </a:fld>
            <a:endParaRPr lang="en-US"/>
          </a:p>
        </p:txBody>
      </p:sp>
      <p:sp>
        <p:nvSpPr>
          <p:cNvPr id="3" name="Footer Placeholder 2">
            <a:extLst>
              <a:ext uri="{FF2B5EF4-FFF2-40B4-BE49-F238E27FC236}">
                <a16:creationId xmlns:a16="http://schemas.microsoft.com/office/drawing/2014/main" id="{3C35A71D-1D6A-351F-4326-DB69B783CA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AF0EAE-E0D8-D4DA-FBC4-B83B9BBBB9CE}"/>
              </a:ext>
            </a:extLst>
          </p:cNvPr>
          <p:cNvSpPr>
            <a:spLocks noGrp="1"/>
          </p:cNvSpPr>
          <p:nvPr>
            <p:ph type="sldNum" sz="quarter" idx="12"/>
          </p:nvPr>
        </p:nvSpPr>
        <p:spPr/>
        <p:txBody>
          <a:bodyPr/>
          <a:lstStyle/>
          <a:p>
            <a:fld id="{97C934DD-5377-4890-882D-BC1B08BE3955}" type="slidenum">
              <a:rPr lang="en-US" smtClean="0"/>
              <a:t>‹#›</a:t>
            </a:fld>
            <a:endParaRPr lang="en-US"/>
          </a:p>
        </p:txBody>
      </p:sp>
    </p:spTree>
    <p:extLst>
      <p:ext uri="{BB962C8B-B14F-4D97-AF65-F5344CB8AC3E}">
        <p14:creationId xmlns:p14="http://schemas.microsoft.com/office/powerpoint/2010/main" val="198208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0B477-F19E-6024-A643-F9D288F892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3F5D1B-8E83-756B-4828-93746FCAED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06A4AE-1522-92A1-2F13-9EE206D40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482111-F584-C70E-F353-907B7FEBF379}"/>
              </a:ext>
            </a:extLst>
          </p:cNvPr>
          <p:cNvSpPr>
            <a:spLocks noGrp="1"/>
          </p:cNvSpPr>
          <p:nvPr>
            <p:ph type="dt" sz="half" idx="10"/>
          </p:nvPr>
        </p:nvSpPr>
        <p:spPr/>
        <p:txBody>
          <a:bodyPr/>
          <a:lstStyle/>
          <a:p>
            <a:fld id="{6AA6C651-4457-4593-9B9E-5D7DA58E41FC}" type="datetimeFigureOut">
              <a:rPr lang="en-US" smtClean="0"/>
              <a:t>7/28/2025</a:t>
            </a:fld>
            <a:endParaRPr lang="en-US"/>
          </a:p>
        </p:txBody>
      </p:sp>
      <p:sp>
        <p:nvSpPr>
          <p:cNvPr id="6" name="Footer Placeholder 5">
            <a:extLst>
              <a:ext uri="{FF2B5EF4-FFF2-40B4-BE49-F238E27FC236}">
                <a16:creationId xmlns:a16="http://schemas.microsoft.com/office/drawing/2014/main" id="{C0D26991-9267-5CB8-B333-7E3AEC1F7D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3A1B6E-B45B-C108-8F29-C78D7828CD48}"/>
              </a:ext>
            </a:extLst>
          </p:cNvPr>
          <p:cNvSpPr>
            <a:spLocks noGrp="1"/>
          </p:cNvSpPr>
          <p:nvPr>
            <p:ph type="sldNum" sz="quarter" idx="12"/>
          </p:nvPr>
        </p:nvSpPr>
        <p:spPr/>
        <p:txBody>
          <a:bodyPr/>
          <a:lstStyle/>
          <a:p>
            <a:fld id="{97C934DD-5377-4890-882D-BC1B08BE3955}" type="slidenum">
              <a:rPr lang="en-US" smtClean="0"/>
              <a:t>‹#›</a:t>
            </a:fld>
            <a:endParaRPr lang="en-US"/>
          </a:p>
        </p:txBody>
      </p:sp>
    </p:spTree>
    <p:extLst>
      <p:ext uri="{BB962C8B-B14F-4D97-AF65-F5344CB8AC3E}">
        <p14:creationId xmlns:p14="http://schemas.microsoft.com/office/powerpoint/2010/main" val="3777552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1A468-5F51-E7D9-D8EE-376042940C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EA1919-CFE7-E9F0-2573-F60C7A46B8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B11A38-2FC5-7CD7-C96C-71F89FF511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50C03A-CA35-70EC-DF1F-CFC905EBEE27}"/>
              </a:ext>
            </a:extLst>
          </p:cNvPr>
          <p:cNvSpPr>
            <a:spLocks noGrp="1"/>
          </p:cNvSpPr>
          <p:nvPr>
            <p:ph type="dt" sz="half" idx="10"/>
          </p:nvPr>
        </p:nvSpPr>
        <p:spPr/>
        <p:txBody>
          <a:bodyPr/>
          <a:lstStyle/>
          <a:p>
            <a:fld id="{6AA6C651-4457-4593-9B9E-5D7DA58E41FC}" type="datetimeFigureOut">
              <a:rPr lang="en-US" smtClean="0"/>
              <a:t>7/28/2025</a:t>
            </a:fld>
            <a:endParaRPr lang="en-US"/>
          </a:p>
        </p:txBody>
      </p:sp>
      <p:sp>
        <p:nvSpPr>
          <p:cNvPr id="6" name="Footer Placeholder 5">
            <a:extLst>
              <a:ext uri="{FF2B5EF4-FFF2-40B4-BE49-F238E27FC236}">
                <a16:creationId xmlns:a16="http://schemas.microsoft.com/office/drawing/2014/main" id="{DA8868F8-8A3F-2208-7066-1CFDFCA953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7EB008-3A0E-6D96-D2D9-40683086A091}"/>
              </a:ext>
            </a:extLst>
          </p:cNvPr>
          <p:cNvSpPr>
            <a:spLocks noGrp="1"/>
          </p:cNvSpPr>
          <p:nvPr>
            <p:ph type="sldNum" sz="quarter" idx="12"/>
          </p:nvPr>
        </p:nvSpPr>
        <p:spPr/>
        <p:txBody>
          <a:bodyPr/>
          <a:lstStyle/>
          <a:p>
            <a:fld id="{97C934DD-5377-4890-882D-BC1B08BE3955}" type="slidenum">
              <a:rPr lang="en-US" smtClean="0"/>
              <a:t>‹#›</a:t>
            </a:fld>
            <a:endParaRPr lang="en-US"/>
          </a:p>
        </p:txBody>
      </p:sp>
    </p:spTree>
    <p:extLst>
      <p:ext uri="{BB962C8B-B14F-4D97-AF65-F5344CB8AC3E}">
        <p14:creationId xmlns:p14="http://schemas.microsoft.com/office/powerpoint/2010/main" val="59170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93874-A479-D7A2-2796-0B40B91280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D6533C-0195-5628-4CDC-CA00A2284D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E9077-79AF-7513-5E43-2829E39770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AA6C651-4457-4593-9B9E-5D7DA58E41FC}" type="datetimeFigureOut">
              <a:rPr lang="en-US" smtClean="0"/>
              <a:t>7/28/2025</a:t>
            </a:fld>
            <a:endParaRPr lang="en-US"/>
          </a:p>
        </p:txBody>
      </p:sp>
      <p:sp>
        <p:nvSpPr>
          <p:cNvPr id="5" name="Footer Placeholder 4">
            <a:extLst>
              <a:ext uri="{FF2B5EF4-FFF2-40B4-BE49-F238E27FC236}">
                <a16:creationId xmlns:a16="http://schemas.microsoft.com/office/drawing/2014/main" id="{44CBD634-C3F6-E176-B2BB-402B49C76B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4006216-B72D-A414-AA80-562506B4A2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C934DD-5377-4890-882D-BC1B08BE3955}" type="slidenum">
              <a:rPr lang="en-US" smtClean="0"/>
              <a:t>‹#›</a:t>
            </a:fld>
            <a:endParaRPr lang="en-US"/>
          </a:p>
        </p:txBody>
      </p:sp>
    </p:spTree>
    <p:extLst>
      <p:ext uri="{BB962C8B-B14F-4D97-AF65-F5344CB8AC3E}">
        <p14:creationId xmlns:p14="http://schemas.microsoft.com/office/powerpoint/2010/main" val="80860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1D69D3-8056-0668-2DCB-DFD5576F95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38A822-FC37-4D76-1A5D-A660157E23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A10A19-0FCD-671C-C590-8A8445EB22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A1F77C-AE93-418A-ADCB-9EB49392D09E}" type="datetimeFigureOut">
              <a:rPr lang="en-US" smtClean="0"/>
              <a:t>7/28/2025</a:t>
            </a:fld>
            <a:endParaRPr lang="en-US"/>
          </a:p>
        </p:txBody>
      </p:sp>
      <p:sp>
        <p:nvSpPr>
          <p:cNvPr id="5" name="Footer Placeholder 4">
            <a:extLst>
              <a:ext uri="{FF2B5EF4-FFF2-40B4-BE49-F238E27FC236}">
                <a16:creationId xmlns:a16="http://schemas.microsoft.com/office/drawing/2014/main" id="{595C4CBC-A7C9-7B7D-C4F0-CFD2B29594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1B6FA5-A00B-DB76-DD43-B1D39C6231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10F606-1C39-4E38-8296-67F18E701ED5}" type="slidenum">
              <a:rPr lang="en-US" smtClean="0"/>
              <a:t>‹#›</a:t>
            </a:fld>
            <a:endParaRPr lang="en-US"/>
          </a:p>
        </p:txBody>
      </p:sp>
    </p:spTree>
    <p:extLst>
      <p:ext uri="{BB962C8B-B14F-4D97-AF65-F5344CB8AC3E}">
        <p14:creationId xmlns:p14="http://schemas.microsoft.com/office/powerpoint/2010/main" val="157447737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3F68C8-42B3-CC18-B67E-4B3681DEF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E1985B2-2720-65C4-CAEA-D5F5570D13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32111A2-C22E-9B98-183A-6AD4AF6FF2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5103187-856E-B640-A575-F5F1C4B72F81}" type="datetimeFigureOut">
              <a:rPr lang="en-US" smtClean="0"/>
              <a:t>7/28/2025</a:t>
            </a:fld>
            <a:endParaRPr lang="en-US"/>
          </a:p>
        </p:txBody>
      </p:sp>
      <p:sp>
        <p:nvSpPr>
          <p:cNvPr id="5" name="Footer Placeholder 4">
            <a:extLst>
              <a:ext uri="{FF2B5EF4-FFF2-40B4-BE49-F238E27FC236}">
                <a16:creationId xmlns:a16="http://schemas.microsoft.com/office/drawing/2014/main" id="{08260EBD-E387-3540-E813-DA5C0ADE90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BAE64FE-405C-DD81-0A49-3BF4D3D23B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701793-F46D-B843-ADD8-6DF78BCE48D9}" type="slidenum">
              <a:rPr lang="en-US" smtClean="0"/>
              <a:t>‹#›</a:t>
            </a:fld>
            <a:endParaRPr lang="en-US"/>
          </a:p>
        </p:txBody>
      </p:sp>
    </p:spTree>
    <p:extLst>
      <p:ext uri="{BB962C8B-B14F-4D97-AF65-F5344CB8AC3E}">
        <p14:creationId xmlns:p14="http://schemas.microsoft.com/office/powerpoint/2010/main" val="44758846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openxmlformats.org/officeDocument/2006/relationships/hyperlink" Target="http://docs.altra.cloud/partner-resources/" TargetMode="External"/><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hyperlink" Target="https://learn.drmigrate.com/docs/overview/" TargetMode="External"/><Relationship Id="rId5" Type="http://schemas.openxmlformats.org/officeDocument/2006/relationships/hyperlink" Target="https://learn.drmigrate.com/docs/data-collection/dmc/" TargetMode="External"/><Relationship Id="rId4" Type="http://schemas.openxmlformats.org/officeDocument/2006/relationships/hyperlink" Target="https://learn.drmigrate.com/files/partner/azure-tco-benchmark-kickoff.pptx"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0.xml"/><Relationship Id="rId6" Type="http://schemas.openxmlformats.org/officeDocument/2006/relationships/image" Target="../media/image13.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2.xml"/><Relationship Id="rId5" Type="http://schemas.openxmlformats.org/officeDocument/2006/relationships/hyperlink" Target="http://learn.drmigrate.com/dmc" TargetMode="External"/><Relationship Id="rId4" Type="http://schemas.openxmlformats.org/officeDocument/2006/relationships/hyperlink" Target="http://learn.drmigrate.com/files/azure-tco-benchmark-kickoff.ppt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learn.drmigrate.com/dmc" TargetMode="External"/><Relationship Id="rId1" Type="http://schemas.openxmlformats.org/officeDocument/2006/relationships/slideLayout" Target="../slideLayouts/slideLayout22.xml"/><Relationship Id="rId4" Type="http://schemas.openxmlformats.org/officeDocument/2006/relationships/image" Target="../media/image21.svg"/></Relationships>
</file>

<file path=ppt/slides/_rels/slide5.xml.rels><?xml version="1.0" encoding="UTF-8" standalone="yes"?>
<Relationships xmlns="http://schemas.openxmlformats.org/package/2006/relationships"><Relationship Id="rId8" Type="http://schemas.openxmlformats.org/officeDocument/2006/relationships/hyperlink" Target="https://learn.drmigrate.com/docs/getting-started/saas-cloud/configure/dmc/#offline-troubleshooting-report" TargetMode="External"/><Relationship Id="rId3" Type="http://schemas.openxmlformats.org/officeDocument/2006/relationships/image" Target="../media/image22.png"/><Relationship Id="rId7" Type="http://schemas.openxmlformats.org/officeDocument/2006/relationships/hyperlink" Target="https://learn.drmigrate.com/docs/getting-started/saas-cloud/configure/dmc/"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learn.drmigrate.com/docs/getting-started/saas-cloud/activate-licence/" TargetMode="External"/><Relationship Id="rId5" Type="http://schemas.openxmlformats.org/officeDocument/2006/relationships/hyperlink" Target="https://learn.drmigrate.com/docs/using-dr-migrate/setup/admin/#add-users" TargetMode="External"/><Relationship Id="rId4" Type="http://schemas.openxmlformats.org/officeDocument/2006/relationships/image" Target="../media/image23.svg"/><Relationship Id="rId9" Type="http://schemas.openxmlformats.org/officeDocument/2006/relationships/hyperlink" Target="https://learn.drmigrate.com/docs/data-collection/dmc/using-dmc/uploading-viewing-results/"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earn.drmigrate.com/docs/using-dr-migrate/insights/advanced-report-overview/" TargetMode="External"/><Relationship Id="rId3" Type="http://schemas.openxmlformats.org/officeDocument/2006/relationships/image" Target="../media/image25.svg"/><Relationship Id="rId7" Type="http://schemas.openxmlformats.org/officeDocument/2006/relationships/hyperlink" Target="https://learn.drmigrate.com/docs/using-dr-migrate/inventory/inventory-mapping/" TargetMode="External"/><Relationship Id="rId2" Type="http://schemas.openxmlformats.org/officeDocument/2006/relationships/image" Target="../media/image24.png"/><Relationship Id="rId1" Type="http://schemas.openxmlformats.org/officeDocument/2006/relationships/slideLayout" Target="../slideLayouts/slideLayout22.xml"/><Relationship Id="rId6" Type="http://schemas.openxmlformats.org/officeDocument/2006/relationships/hyperlink" Target="https://learn.drmigrate.com/docs/using-dr-migrate/setup/tco-configuration/" TargetMode="External"/><Relationship Id="rId5" Type="http://schemas.openxmlformats.org/officeDocument/2006/relationships/hyperlink" Target="https://learn.drmigrate.com/docs/using-dr-migrate/setup/quickstart/" TargetMode="External"/><Relationship Id="rId4" Type="http://schemas.openxmlformats.org/officeDocument/2006/relationships/hyperlink" Target="https://learn.drmigrate.com/docs/using-dr-migrate/insights/"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learn.drmigrate.com/docs/using-dr-migrate/migration-planning/app-strategy/" TargetMode="External"/><Relationship Id="rId3" Type="http://schemas.openxmlformats.org/officeDocument/2006/relationships/image" Target="../media/image27.svg"/><Relationship Id="rId7" Type="http://schemas.openxmlformats.org/officeDocument/2006/relationships/hyperlink" Target="https://learn.drmigrate.com/docs/using-dr-migrate/goals/migration-pathway/" TargetMode="External"/><Relationship Id="rId2" Type="http://schemas.openxmlformats.org/officeDocument/2006/relationships/image" Target="../media/image26.png"/><Relationship Id="rId1" Type="http://schemas.openxmlformats.org/officeDocument/2006/relationships/slideLayout" Target="../slideLayouts/slideLayout22.xml"/><Relationship Id="rId6" Type="http://schemas.openxmlformats.org/officeDocument/2006/relationships/hyperlink" Target="https://learn.drmigrate.com/docs/using-dr-migrate/goals/migration-goals/" TargetMode="External"/><Relationship Id="rId5" Type="http://schemas.openxmlformats.org/officeDocument/2006/relationships/hyperlink" Target="https://learn.drmigrate.com/docs/how-to-guides/data-analytics/inventory-file-usage/" TargetMode="External"/><Relationship Id="rId4" Type="http://schemas.openxmlformats.org/officeDocument/2006/relationships/hyperlink" Target="https://vimeo.com/1105090329?share=copy#t=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earn.drmigrate.com/docs/using-dr-migrate/migration-planning/wave-planning/" TargetMode="External"/><Relationship Id="rId2" Type="http://schemas.openxmlformats.org/officeDocument/2006/relationships/hyperlink" Target="https://learn.drmigrate.com/docs/using-dr-migrate/migration-planning/sixr-treatments/" TargetMode="External"/><Relationship Id="rId1" Type="http://schemas.openxmlformats.org/officeDocument/2006/relationships/slideLayout" Target="../slideLayouts/slideLayout22.xml"/><Relationship Id="rId5" Type="http://schemas.openxmlformats.org/officeDocument/2006/relationships/image" Target="../media/image27.sv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hyperlink" Target="https://learn.drmigrate.com/docs/using-dr-migrate/migration-planning/application-sizing/" TargetMode="External"/><Relationship Id="rId7" Type="http://schemas.openxmlformats.org/officeDocument/2006/relationships/image" Target="../media/image29.sv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28.png"/><Relationship Id="rId5" Type="http://schemas.openxmlformats.org/officeDocument/2006/relationships/hyperlink" Target="https://learn.drmigrate.com/docs/using-dr-migrate/insights/#available-reports" TargetMode="External"/><Relationship Id="rId4" Type="http://schemas.openxmlformats.org/officeDocument/2006/relationships/hyperlink" Target="https://docs.altra.cloud/docs/using-dr-migrate/setup/tco-configur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pink background">
            <a:extLst>
              <a:ext uri="{FF2B5EF4-FFF2-40B4-BE49-F238E27FC236}">
                <a16:creationId xmlns:a16="http://schemas.microsoft.com/office/drawing/2014/main" id="{739E787E-C01F-39AD-2726-1E8A134EA80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grpSp>
        <p:nvGrpSpPr>
          <p:cNvPr id="8" name="Group 7">
            <a:extLst>
              <a:ext uri="{FF2B5EF4-FFF2-40B4-BE49-F238E27FC236}">
                <a16:creationId xmlns:a16="http://schemas.microsoft.com/office/drawing/2014/main" id="{AC3B6E0B-C700-807A-75E6-55A9F56D55B2}"/>
              </a:ext>
              <a:ext uri="{C183D7F6-B498-43B3-948B-1728B52AA6E4}">
                <adec:decorative xmlns:adec="http://schemas.microsoft.com/office/drawing/2017/decorative" val="1"/>
              </a:ext>
            </a:extLst>
          </p:cNvPr>
          <p:cNvGrpSpPr/>
          <p:nvPr/>
        </p:nvGrpSpPr>
        <p:grpSpPr>
          <a:xfrm>
            <a:off x="4897849" y="639568"/>
            <a:ext cx="6824611" cy="5745708"/>
            <a:chOff x="455996" y="1222625"/>
            <a:chExt cx="11306470" cy="5034336"/>
          </a:xfrm>
        </p:grpSpPr>
        <p:grpSp>
          <p:nvGrpSpPr>
            <p:cNvPr id="13" name="Group 12">
              <a:extLst>
                <a:ext uri="{FF2B5EF4-FFF2-40B4-BE49-F238E27FC236}">
                  <a16:creationId xmlns:a16="http://schemas.microsoft.com/office/drawing/2014/main" id="{A51F572C-3552-8914-DCAA-C64F138AD142}"/>
                </a:ext>
              </a:extLst>
            </p:cNvPr>
            <p:cNvGrpSpPr/>
            <p:nvPr/>
          </p:nvGrpSpPr>
          <p:grpSpPr>
            <a:xfrm>
              <a:off x="455997" y="1222625"/>
              <a:ext cx="11306469" cy="5034336"/>
              <a:chOff x="586740" y="1222625"/>
              <a:chExt cx="11018520" cy="5034336"/>
            </a:xfrm>
          </p:grpSpPr>
          <p:sp>
            <p:nvSpPr>
              <p:cNvPr id="24" name="Rectangle: Rounded Corners 23">
                <a:extLst>
                  <a:ext uri="{FF2B5EF4-FFF2-40B4-BE49-F238E27FC236}">
                    <a16:creationId xmlns:a16="http://schemas.microsoft.com/office/drawing/2014/main" id="{22764FB4-0B08-A02A-26D6-E9983D1EC0F0}"/>
                  </a:ext>
                  <a:ext uri="{C183D7F6-B498-43B3-948B-1728B52AA6E4}">
                    <adec:decorative xmlns:adec="http://schemas.microsoft.com/office/drawing/2017/decorative" val="1"/>
                  </a:ext>
                </a:extLst>
              </p:cNvPr>
              <p:cNvSpPr/>
              <p:nvPr/>
            </p:nvSpPr>
            <p:spPr bwMode="auto">
              <a:xfrm>
                <a:off x="586740" y="1222625"/>
                <a:ext cx="11018520" cy="5034336"/>
              </a:xfrm>
              <a:prstGeom prst="roundRect">
                <a:avLst>
                  <a:gd name="adj" fmla="val 3706"/>
                </a:avLst>
              </a:prstGeom>
              <a:solidFill>
                <a:srgbClr val="F4F4F6">
                  <a:alpha val="80000"/>
                </a:srgb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Sans Text"/>
                  <a:ea typeface="+mn-ea"/>
                  <a:cs typeface="Segoe UI" pitchFamily="34" charset="0"/>
                </a:endParaRPr>
              </a:p>
            </p:txBody>
          </p:sp>
          <p:sp>
            <p:nvSpPr>
              <p:cNvPr id="26" name="Rectangle: Rounded Corners 25">
                <a:extLst>
                  <a:ext uri="{FF2B5EF4-FFF2-40B4-BE49-F238E27FC236}">
                    <a16:creationId xmlns:a16="http://schemas.microsoft.com/office/drawing/2014/main" id="{3FA925DC-E44C-209C-2DB9-5E9FB776D565}"/>
                  </a:ext>
                  <a:ext uri="{C183D7F6-B498-43B3-948B-1728B52AA6E4}">
                    <adec:decorative xmlns:adec="http://schemas.microsoft.com/office/drawing/2017/decorative" val="1"/>
                  </a:ext>
                </a:extLst>
              </p:cNvPr>
              <p:cNvSpPr/>
              <p:nvPr/>
            </p:nvSpPr>
            <p:spPr bwMode="auto">
              <a:xfrm>
                <a:off x="767273" y="1320443"/>
                <a:ext cx="10657454" cy="4838700"/>
              </a:xfrm>
              <a:prstGeom prst="roundRect">
                <a:avLst>
                  <a:gd name="adj" fmla="val 2502"/>
                </a:avLst>
              </a:prstGeom>
              <a:gradFill>
                <a:gsLst>
                  <a:gs pos="0">
                    <a:schemeClr val="bg1"/>
                  </a:gs>
                  <a:gs pos="100000">
                    <a:schemeClr val="tx2">
                      <a:lumMod val="20000"/>
                      <a:lumOff val="80000"/>
                      <a:alpha val="19000"/>
                    </a:schemeClr>
                  </a:gs>
                </a:gsLst>
                <a:lin ang="8100000" scaled="1"/>
              </a:gradFill>
              <a:ln>
                <a:solidFill>
                  <a:schemeClr val="bg1"/>
                </a:solidFill>
                <a:headEnd type="none" w="med" len="med"/>
                <a:tailEnd type="none" w="med" len="med"/>
              </a:ln>
              <a:effectLst>
                <a:outerShdw blurRad="190500" dist="88900" dir="2700000" algn="tl" rotWithShape="0">
                  <a:schemeClr val="bg1">
                    <a:lumMod val="65000"/>
                    <a:alpha val="2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Sans Text"/>
                  <a:ea typeface="+mn-ea"/>
                  <a:cs typeface="Segoe UI" pitchFamily="34" charset="0"/>
                </a:endParaRPr>
              </a:p>
            </p:txBody>
          </p:sp>
        </p:grpSp>
        <p:sp>
          <p:nvSpPr>
            <p:cNvPr id="19" name="Arrow: Bent 18">
              <a:extLst>
                <a:ext uri="{FF2B5EF4-FFF2-40B4-BE49-F238E27FC236}">
                  <a16:creationId xmlns:a16="http://schemas.microsoft.com/office/drawing/2014/main" id="{D68F410A-5B3F-DA98-FC04-4E66207B90E0}"/>
                </a:ext>
                <a:ext uri="{C183D7F6-B498-43B3-948B-1728B52AA6E4}">
                  <adec:decorative xmlns:adec="http://schemas.microsoft.com/office/drawing/2017/decorative" val="1"/>
                </a:ext>
              </a:extLst>
            </p:cNvPr>
            <p:cNvSpPr>
              <a:spLocks/>
            </p:cNvSpPr>
            <p:nvPr/>
          </p:nvSpPr>
          <p:spPr bwMode="auto">
            <a:xfrm flipH="1">
              <a:off x="7808684" y="1222625"/>
              <a:ext cx="3953781" cy="1022942"/>
            </a:xfrm>
            <a:prstGeom prst="bentArrow">
              <a:avLst>
                <a:gd name="adj1" fmla="val 25000"/>
                <a:gd name="adj2" fmla="val 0"/>
                <a:gd name="adj3" fmla="val 25000"/>
                <a:gd name="adj4" fmla="val 18522"/>
              </a:avLst>
            </a:prstGeom>
            <a:solidFill>
              <a:schemeClr val="bg1">
                <a:alpha val="80000"/>
              </a:schemeClr>
            </a:solidFill>
            <a:ln w="12700">
              <a:gradFill flip="none" rotWithShape="1">
                <a:gsLst>
                  <a:gs pos="0">
                    <a:srgbClr val="F4364C">
                      <a:alpha val="0"/>
                    </a:srgbClr>
                  </a:gs>
                  <a:gs pos="50000">
                    <a:srgbClr val="C03BC4"/>
                  </a:gs>
                  <a:gs pos="100000">
                    <a:srgbClr val="FFA38B">
                      <a:alpha val="0"/>
                    </a:srgbClr>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Sans Text"/>
                <a:ea typeface="+mn-ea"/>
                <a:cs typeface="Segoe UI" pitchFamily="34" charset="0"/>
              </a:endParaRPr>
            </a:p>
          </p:txBody>
        </p:sp>
        <p:sp>
          <p:nvSpPr>
            <p:cNvPr id="20" name="Arrow: Bent 19">
              <a:extLst>
                <a:ext uri="{FF2B5EF4-FFF2-40B4-BE49-F238E27FC236}">
                  <a16:creationId xmlns:a16="http://schemas.microsoft.com/office/drawing/2014/main" id="{BC5CBF50-4626-2594-CE7C-61CE7AA4ED2F}"/>
                </a:ext>
                <a:ext uri="{C183D7F6-B498-43B3-948B-1728B52AA6E4}">
                  <adec:decorative xmlns:adec="http://schemas.microsoft.com/office/drawing/2017/decorative" val="1"/>
                </a:ext>
              </a:extLst>
            </p:cNvPr>
            <p:cNvSpPr>
              <a:spLocks/>
            </p:cNvSpPr>
            <p:nvPr/>
          </p:nvSpPr>
          <p:spPr bwMode="auto">
            <a:xfrm rot="10800000" flipH="1">
              <a:off x="455996" y="5234019"/>
              <a:ext cx="3582603" cy="1022942"/>
            </a:xfrm>
            <a:prstGeom prst="bentArrow">
              <a:avLst>
                <a:gd name="adj1" fmla="val 25000"/>
                <a:gd name="adj2" fmla="val 0"/>
                <a:gd name="adj3" fmla="val 25000"/>
                <a:gd name="adj4" fmla="val 17777"/>
              </a:avLst>
            </a:prstGeom>
            <a:solidFill>
              <a:schemeClr val="bg1">
                <a:alpha val="80000"/>
              </a:schemeClr>
            </a:solidFill>
            <a:ln w="12700">
              <a:gradFill flip="none" rotWithShape="1">
                <a:gsLst>
                  <a:gs pos="0">
                    <a:srgbClr val="F4364C">
                      <a:alpha val="0"/>
                    </a:srgbClr>
                  </a:gs>
                  <a:gs pos="50000">
                    <a:srgbClr val="C03BC4"/>
                  </a:gs>
                  <a:gs pos="100000">
                    <a:srgbClr val="FFA38B">
                      <a:alpha val="0"/>
                    </a:srgbClr>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Sans Text"/>
                <a:ea typeface="+mn-ea"/>
                <a:cs typeface="Segoe UI" pitchFamily="34" charset="0"/>
              </a:endParaRPr>
            </a:p>
          </p:txBody>
        </p:sp>
      </p:grpSp>
      <p:sp>
        <p:nvSpPr>
          <p:cNvPr id="2" name="Title 2">
            <a:extLst>
              <a:ext uri="{FF2B5EF4-FFF2-40B4-BE49-F238E27FC236}">
                <a16:creationId xmlns:a16="http://schemas.microsoft.com/office/drawing/2014/main" id="{888A95B8-6EE3-A9EC-2022-C158B2DBCD98}"/>
              </a:ext>
            </a:extLst>
          </p:cNvPr>
          <p:cNvSpPr>
            <a:spLocks noGrp="1"/>
          </p:cNvSpPr>
          <p:nvPr>
            <p:ph type="title" idx="4294967295"/>
          </p:nvPr>
        </p:nvSpPr>
        <p:spPr>
          <a:xfrm>
            <a:off x="628268" y="3176463"/>
            <a:ext cx="3510595" cy="1107996"/>
          </a:xfrm>
        </p:spPr>
        <p:txBody>
          <a:bodyPr vert="horz" wrap="square" lIns="0" tIns="0" rIns="0" bIns="0" rtlCol="0" anchor="t">
            <a:spAutoFit/>
          </a:bodyPr>
          <a:lstStyle/>
          <a:p>
            <a:pPr>
              <a:lnSpc>
                <a:spcPct val="100000"/>
              </a:lnSpc>
            </a:pPr>
            <a:r>
              <a:rPr lang="en-US" sz="3600">
                <a:solidFill>
                  <a:schemeClr val="bg1"/>
                </a:solidFill>
              </a:rPr>
              <a:t>Azure Benchmark TCO Runbook</a:t>
            </a:r>
          </a:p>
        </p:txBody>
      </p:sp>
      <p:sp>
        <p:nvSpPr>
          <p:cNvPr id="12" name="Rectangle: Rounded Corners 17">
            <a:extLst>
              <a:ext uri="{FF2B5EF4-FFF2-40B4-BE49-F238E27FC236}">
                <a16:creationId xmlns:a16="http://schemas.microsoft.com/office/drawing/2014/main" id="{C3019B00-F9A2-BA61-C442-15EF77F6478B}"/>
              </a:ext>
            </a:extLst>
          </p:cNvPr>
          <p:cNvSpPr>
            <a:spLocks/>
          </p:cNvSpPr>
          <p:nvPr/>
        </p:nvSpPr>
        <p:spPr bwMode="auto">
          <a:xfrm>
            <a:off x="5837095" y="1155852"/>
            <a:ext cx="5941274"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Segoe Sans Text Semibold"/>
                <a:ea typeface="+mn-ea"/>
                <a:cs typeface="+mn-cs"/>
              </a:rPr>
              <a:t>What is it?</a:t>
            </a:r>
          </a:p>
        </p:txBody>
      </p:sp>
      <p:sp>
        <p:nvSpPr>
          <p:cNvPr id="34" name="Graphic 29">
            <a:extLst>
              <a:ext uri="{FF2B5EF4-FFF2-40B4-BE49-F238E27FC236}">
                <a16:creationId xmlns:a16="http://schemas.microsoft.com/office/drawing/2014/main" id="{43AA9C1C-91B9-F536-B554-8BEADEB3213F}"/>
              </a:ext>
            </a:extLst>
          </p:cNvPr>
          <p:cNvSpPr/>
          <p:nvPr/>
        </p:nvSpPr>
        <p:spPr>
          <a:xfrm>
            <a:off x="5289958" y="1112699"/>
            <a:ext cx="376989" cy="376989"/>
          </a:xfrm>
          <a:custGeom>
            <a:avLst/>
            <a:gdLst>
              <a:gd name="connsiteX0" fmla="*/ 188495 w 376989"/>
              <a:gd name="connsiteY0" fmla="*/ 0 h 376989"/>
              <a:gd name="connsiteX1" fmla="*/ 376989 w 376989"/>
              <a:gd name="connsiteY1" fmla="*/ 188495 h 376989"/>
              <a:gd name="connsiteX2" fmla="*/ 188495 w 376989"/>
              <a:gd name="connsiteY2" fmla="*/ 376989 h 376989"/>
              <a:gd name="connsiteX3" fmla="*/ 0 w 376989"/>
              <a:gd name="connsiteY3" fmla="*/ 188495 h 376989"/>
              <a:gd name="connsiteX4" fmla="*/ 188495 w 376989"/>
              <a:gd name="connsiteY4" fmla="*/ 0 h 376989"/>
              <a:gd name="connsiteX5" fmla="*/ 188495 w 376989"/>
              <a:gd name="connsiteY5" fmla="*/ 28274 h 376989"/>
              <a:gd name="connsiteX6" fmla="*/ 28235 w 376989"/>
              <a:gd name="connsiteY6" fmla="*/ 188455 h 376989"/>
              <a:gd name="connsiteX7" fmla="*/ 188416 w 376989"/>
              <a:gd name="connsiteY7" fmla="*/ 348715 h 376989"/>
              <a:gd name="connsiteX8" fmla="*/ 188495 w 376989"/>
              <a:gd name="connsiteY8" fmla="*/ 348715 h 376989"/>
              <a:gd name="connsiteX9" fmla="*/ 348715 w 376989"/>
              <a:gd name="connsiteY9" fmla="*/ 188495 h 376989"/>
              <a:gd name="connsiteX10" fmla="*/ 188495 w 376989"/>
              <a:gd name="connsiteY10" fmla="*/ 28274 h 376989"/>
              <a:gd name="connsiteX11" fmla="*/ 181858 w 376989"/>
              <a:gd name="connsiteY11" fmla="*/ 104654 h 376989"/>
              <a:gd name="connsiteX12" fmla="*/ 183232 w 376989"/>
              <a:gd name="connsiteY12" fmla="*/ 103083 h 376989"/>
              <a:gd name="connsiteX13" fmla="*/ 201650 w 376989"/>
              <a:gd name="connsiteY13" fmla="*/ 101708 h 376989"/>
              <a:gd name="connsiteX14" fmla="*/ 203221 w 376989"/>
              <a:gd name="connsiteY14" fmla="*/ 103083 h 376989"/>
              <a:gd name="connsiteX15" fmla="*/ 278618 w 376989"/>
              <a:gd name="connsiteY15" fmla="*/ 178481 h 376989"/>
              <a:gd name="connsiteX16" fmla="*/ 279993 w 376989"/>
              <a:gd name="connsiteY16" fmla="*/ 196898 h 376989"/>
              <a:gd name="connsiteX17" fmla="*/ 278618 w 376989"/>
              <a:gd name="connsiteY17" fmla="*/ 198508 h 376989"/>
              <a:gd name="connsiteX18" fmla="*/ 203181 w 376989"/>
              <a:gd name="connsiteY18" fmla="*/ 273906 h 376989"/>
              <a:gd name="connsiteX19" fmla="*/ 183193 w 376989"/>
              <a:gd name="connsiteY19" fmla="*/ 273906 h 376989"/>
              <a:gd name="connsiteX20" fmla="*/ 181819 w 376989"/>
              <a:gd name="connsiteY20" fmla="*/ 255449 h 376989"/>
              <a:gd name="connsiteX21" fmla="*/ 183193 w 376989"/>
              <a:gd name="connsiteY21" fmla="*/ 253879 h 376989"/>
              <a:gd name="connsiteX22" fmla="*/ 234519 w 376989"/>
              <a:gd name="connsiteY22" fmla="*/ 202592 h 376989"/>
              <a:gd name="connsiteX23" fmla="*/ 108384 w 376989"/>
              <a:gd name="connsiteY23" fmla="*/ 202592 h 376989"/>
              <a:gd name="connsiteX24" fmla="*/ 94365 w 376989"/>
              <a:gd name="connsiteY24" fmla="*/ 190379 h 376989"/>
              <a:gd name="connsiteX25" fmla="*/ 94247 w 376989"/>
              <a:gd name="connsiteY25" fmla="*/ 188455 h 376989"/>
              <a:gd name="connsiteX26" fmla="*/ 106460 w 376989"/>
              <a:gd name="connsiteY26" fmla="*/ 174436 h 376989"/>
              <a:gd name="connsiteX27" fmla="*/ 108384 w 376989"/>
              <a:gd name="connsiteY27" fmla="*/ 174318 h 376989"/>
              <a:gd name="connsiteX28" fmla="*/ 234479 w 376989"/>
              <a:gd name="connsiteY28" fmla="*/ 174318 h 376989"/>
              <a:gd name="connsiteX29" fmla="*/ 183193 w 376989"/>
              <a:gd name="connsiteY29" fmla="*/ 123032 h 376989"/>
              <a:gd name="connsiteX30" fmla="*/ 181819 w 376989"/>
              <a:gd name="connsiteY30" fmla="*/ 104654 h 376989"/>
              <a:gd name="connsiteX31" fmla="*/ 183193 w 376989"/>
              <a:gd name="connsiteY31" fmla="*/ 103083 h 376989"/>
              <a:gd name="connsiteX32" fmla="*/ 181819 w 376989"/>
              <a:gd name="connsiteY32" fmla="*/ 104654 h 37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989" h="376989">
                <a:moveTo>
                  <a:pt x="188495" y="0"/>
                </a:moveTo>
                <a:cubicBezTo>
                  <a:pt x="292638" y="0"/>
                  <a:pt x="376989" y="84391"/>
                  <a:pt x="376989" y="188495"/>
                </a:cubicBezTo>
                <a:cubicBezTo>
                  <a:pt x="376989" y="292598"/>
                  <a:pt x="292638" y="376989"/>
                  <a:pt x="188495" y="376989"/>
                </a:cubicBezTo>
                <a:cubicBezTo>
                  <a:pt x="84351" y="376989"/>
                  <a:pt x="0" y="292598"/>
                  <a:pt x="0" y="188495"/>
                </a:cubicBezTo>
                <a:cubicBezTo>
                  <a:pt x="0" y="84391"/>
                  <a:pt x="84391" y="0"/>
                  <a:pt x="188495" y="0"/>
                </a:cubicBezTo>
                <a:close/>
                <a:moveTo>
                  <a:pt x="188495" y="28274"/>
                </a:moveTo>
                <a:cubicBezTo>
                  <a:pt x="100020" y="28274"/>
                  <a:pt x="28274" y="99981"/>
                  <a:pt x="28235" y="188455"/>
                </a:cubicBezTo>
                <a:cubicBezTo>
                  <a:pt x="28235" y="276930"/>
                  <a:pt x="99941" y="348676"/>
                  <a:pt x="188416" y="348715"/>
                </a:cubicBezTo>
                <a:lnTo>
                  <a:pt x="188495" y="348715"/>
                </a:lnTo>
                <a:cubicBezTo>
                  <a:pt x="276969" y="348715"/>
                  <a:pt x="348715" y="276969"/>
                  <a:pt x="348715" y="188495"/>
                </a:cubicBezTo>
                <a:cubicBezTo>
                  <a:pt x="348715" y="100020"/>
                  <a:pt x="276969" y="28274"/>
                  <a:pt x="188495" y="28274"/>
                </a:cubicBezTo>
                <a:close/>
                <a:moveTo>
                  <a:pt x="181858" y="104654"/>
                </a:moveTo>
                <a:lnTo>
                  <a:pt x="183232" y="103083"/>
                </a:lnTo>
                <a:cubicBezTo>
                  <a:pt x="188180" y="98135"/>
                  <a:pt x="196034" y="97546"/>
                  <a:pt x="201650" y="101708"/>
                </a:cubicBezTo>
                <a:lnTo>
                  <a:pt x="203221" y="103083"/>
                </a:lnTo>
                <a:lnTo>
                  <a:pt x="278618" y="178481"/>
                </a:lnTo>
                <a:cubicBezTo>
                  <a:pt x="283566" y="183429"/>
                  <a:pt x="284155" y="191283"/>
                  <a:pt x="279993" y="196898"/>
                </a:cubicBezTo>
                <a:lnTo>
                  <a:pt x="278618" y="198508"/>
                </a:lnTo>
                <a:lnTo>
                  <a:pt x="203181" y="273906"/>
                </a:lnTo>
                <a:cubicBezTo>
                  <a:pt x="197684" y="279443"/>
                  <a:pt x="188730" y="279443"/>
                  <a:pt x="183193" y="273906"/>
                </a:cubicBezTo>
                <a:cubicBezTo>
                  <a:pt x="178206" y="268958"/>
                  <a:pt x="177656" y="261104"/>
                  <a:pt x="181819" y="255449"/>
                </a:cubicBezTo>
                <a:lnTo>
                  <a:pt x="183193" y="253879"/>
                </a:lnTo>
                <a:lnTo>
                  <a:pt x="234519" y="202592"/>
                </a:lnTo>
                <a:lnTo>
                  <a:pt x="108384" y="202592"/>
                </a:lnTo>
                <a:cubicBezTo>
                  <a:pt x="101316" y="202592"/>
                  <a:pt x="95347" y="197369"/>
                  <a:pt x="94365" y="190379"/>
                </a:cubicBezTo>
                <a:lnTo>
                  <a:pt x="94247" y="188455"/>
                </a:lnTo>
                <a:cubicBezTo>
                  <a:pt x="94247" y="181387"/>
                  <a:pt x="99470" y="175418"/>
                  <a:pt x="106460" y="174436"/>
                </a:cubicBezTo>
                <a:lnTo>
                  <a:pt x="108384" y="174318"/>
                </a:lnTo>
                <a:lnTo>
                  <a:pt x="234479" y="174318"/>
                </a:lnTo>
                <a:lnTo>
                  <a:pt x="183193" y="123032"/>
                </a:lnTo>
                <a:cubicBezTo>
                  <a:pt x="178245" y="118084"/>
                  <a:pt x="177656" y="110269"/>
                  <a:pt x="181819" y="104654"/>
                </a:cubicBezTo>
                <a:lnTo>
                  <a:pt x="183193" y="103083"/>
                </a:lnTo>
                <a:cubicBezTo>
                  <a:pt x="183193" y="103083"/>
                  <a:pt x="181819" y="104654"/>
                  <a:pt x="181819" y="104654"/>
                </a:cubicBezTo>
                <a:close/>
              </a:path>
            </a:pathLst>
          </a:custGeom>
          <a:gradFill>
            <a:gsLst>
              <a:gs pos="95413">
                <a:schemeClr val="accent1"/>
              </a:gs>
              <a:gs pos="0">
                <a:srgbClr val="C03BC4"/>
              </a:gs>
            </a:gsLst>
            <a:lin ang="2700000" scaled="1"/>
          </a:gra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55" name="Picture 54" descr="A magnifying glass over a white square with a blue and white circle">
            <a:extLst>
              <a:ext uri="{FF2B5EF4-FFF2-40B4-BE49-F238E27FC236}">
                <a16:creationId xmlns:a16="http://schemas.microsoft.com/office/drawing/2014/main" id="{861ACB8D-6B0D-8CF5-85A7-915FCFB654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1358" y="2009984"/>
            <a:ext cx="1057843" cy="1057843"/>
          </a:xfrm>
          <a:prstGeom prst="rect">
            <a:avLst/>
          </a:prstGeom>
          <a:effectLst>
            <a:outerShdw blurRad="342900" algn="ctr" rotWithShape="0">
              <a:prstClr val="black">
                <a:alpha val="24000"/>
              </a:prstClr>
            </a:outerShdw>
          </a:effectLst>
        </p:spPr>
      </p:pic>
      <p:sp>
        <p:nvSpPr>
          <p:cNvPr id="6" name="TextBox 5">
            <a:extLst>
              <a:ext uri="{FF2B5EF4-FFF2-40B4-BE49-F238E27FC236}">
                <a16:creationId xmlns:a16="http://schemas.microsoft.com/office/drawing/2014/main" id="{1CDF3071-1C81-34B7-ED78-C65B2AF13921}"/>
              </a:ext>
            </a:extLst>
          </p:cNvPr>
          <p:cNvSpPr txBox="1"/>
          <p:nvPr/>
        </p:nvSpPr>
        <p:spPr>
          <a:xfrm>
            <a:off x="5289958" y="1868272"/>
            <a:ext cx="6099586" cy="2845587"/>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
                <a:srgbClr val="E7E6E6">
                  <a:lumMod val="50000"/>
                </a:srgbClr>
              </a:buClr>
              <a:buSzTx/>
              <a:buFontTx/>
              <a:buNone/>
              <a:tabLst/>
              <a:defRPr/>
            </a:pP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This runbook is a step-by-step guide for partners and internal teams to successfully deliver the Azure Benchmark TCO using Dr Migrate and DMC. It covers the full process - from kickoff to data collection, through to insight review and migration planning. </a:t>
            </a:r>
          </a:p>
          <a:p>
            <a:pPr marL="0" marR="0" lvl="0" indent="0" algn="l" defTabSz="914400" rtl="0" eaLnBrk="1" fontAlgn="auto" latinLnBrk="0" hangingPunct="1">
              <a:lnSpc>
                <a:spcPct val="90000"/>
              </a:lnSpc>
              <a:spcBef>
                <a:spcPts val="0"/>
              </a:spcBef>
              <a:spcAft>
                <a:spcPts val="600"/>
              </a:spcAft>
              <a:buClr>
                <a:srgbClr val="E7E6E6">
                  <a:lumMod val="50000"/>
                </a:srgbClr>
              </a:buClr>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0"/>
              </a:spcBef>
              <a:spcAft>
                <a:spcPts val="600"/>
              </a:spcAft>
              <a:buClr>
                <a:srgbClr val="E7E6E6">
                  <a:lumMod val="50000"/>
                </a:srgbClr>
              </a:buClr>
              <a:buSzTx/>
              <a:buFontTx/>
              <a:buNone/>
              <a:tabLst/>
              <a:defRPr/>
            </a:pPr>
            <a:endParaRPr kumimoji="0" lang="en-US" sz="2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0"/>
              </a:spcBef>
              <a:spcAft>
                <a:spcPts val="600"/>
              </a:spcAft>
              <a:buClr>
                <a:srgbClr val="E7E6E6">
                  <a:lumMod val="50000"/>
                </a:srgbClr>
              </a:buClr>
              <a:buSzTx/>
              <a:buFontTx/>
              <a:buNone/>
              <a:tabLst/>
              <a:defRPr/>
            </a:pP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The goal is to ensure consistent, high-quality execution and customer experience, with clear guidance at each stage.</a:t>
            </a:r>
          </a:p>
        </p:txBody>
      </p:sp>
      <p:pic>
        <p:nvPicPr>
          <p:cNvPr id="4" name="Picture 3">
            <a:extLst>
              <a:ext uri="{FF2B5EF4-FFF2-40B4-BE49-F238E27FC236}">
                <a16:creationId xmlns:a16="http://schemas.microsoft.com/office/drawing/2014/main" id="{1E374D19-8873-AC76-BD33-2D5A33556A4F}"/>
              </a:ext>
            </a:extLst>
          </p:cNvPr>
          <p:cNvPicPr>
            <a:picLocks noChangeAspect="1"/>
          </p:cNvPicPr>
          <p:nvPr/>
        </p:nvPicPr>
        <p:blipFill>
          <a:blip r:embed="rId4"/>
          <a:stretch>
            <a:fillRect/>
          </a:stretch>
        </p:blipFill>
        <p:spPr>
          <a:xfrm>
            <a:off x="704923" y="317576"/>
            <a:ext cx="1511961" cy="321992"/>
          </a:xfrm>
          <a:prstGeom prst="rect">
            <a:avLst/>
          </a:prstGeom>
        </p:spPr>
      </p:pic>
    </p:spTree>
    <p:extLst>
      <p:ext uri="{BB962C8B-B14F-4D97-AF65-F5344CB8AC3E}">
        <p14:creationId xmlns:p14="http://schemas.microsoft.com/office/powerpoint/2010/main" val="139373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42" presetClass="path" presetSubtype="0" decel="100000" fill="hold" nodeType="withEffect">
                                  <p:stCondLst>
                                    <p:cond delay="0"/>
                                  </p:stCondLst>
                                  <p:childTnLst>
                                    <p:animMotion origin="layout" path="M -1.45833E-6 3.33333E-6 L -1.45833E-6 0.01898 " pathEditMode="relative" rAng="0" ptsTypes="AA">
                                      <p:cBhvr>
                                        <p:cTn id="9" dur="700" spd="-100000" fill="hold"/>
                                        <p:tgtEl>
                                          <p:spTgt spid="55"/>
                                        </p:tgtEl>
                                        <p:attrNameLst>
                                          <p:attrName>ppt_x</p:attrName>
                                          <p:attrName>ppt_y</p:attrName>
                                        </p:attrNameLst>
                                      </p:cBhvr>
                                      <p:rCtr x="0" y="949"/>
                                    </p:animMotion>
                                  </p:childTnLst>
                                </p:cTn>
                              </p:par>
                              <p:par>
                                <p:cTn id="10" presetID="1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42" presetClass="path" presetSubtype="0" decel="100000" fill="hold" grpId="1" nodeType="withEffect">
                                  <p:stCondLst>
                                    <p:cond delay="0"/>
                                  </p:stCondLst>
                                  <p:childTnLst>
                                    <p:animMotion origin="layout" path="M 2.29167E-6 4.44444E-6 L 2.29167E-6 0.01898 " pathEditMode="relative" rAng="0" ptsTypes="AA">
                                      <p:cBhvr>
                                        <p:cTn id="14" dur="700" spd="-100000" fill="hold"/>
                                        <p:tgtEl>
                                          <p:spTgt spid="2"/>
                                        </p:tgtEl>
                                        <p:attrNameLst>
                                          <p:attrName>ppt_x</p:attrName>
                                          <p:attrName>ppt_y</p:attrName>
                                        </p:attrNameLst>
                                      </p:cBhvr>
                                      <p:rCtr x="0" y="949"/>
                                    </p:animMotion>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42" presetClass="path" presetSubtype="0" decel="100000" fill="hold" grpId="1" nodeType="withEffect">
                                  <p:stCondLst>
                                    <p:cond delay="0"/>
                                  </p:stCondLst>
                                  <p:childTnLst>
                                    <p:animMotion origin="layout" path="M 4.16667E-6 -2.22222E-6 L 4.16667E-6 0.01898 " pathEditMode="relative" rAng="0" ptsTypes="AA">
                                      <p:cBhvr>
                                        <p:cTn id="19" dur="700" spd="-100000" fill="hold"/>
                                        <p:tgtEl>
                                          <p:spTgt spid="12"/>
                                        </p:tgtEl>
                                        <p:attrNameLst>
                                          <p:attrName>ppt_x</p:attrName>
                                          <p:attrName>ppt_y</p:attrName>
                                        </p:attrNameLst>
                                      </p:cBhvr>
                                      <p:rCtr x="0" y="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2" grpId="0"/>
      <p:bldP spid="1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322FD-5C26-01C5-FD91-FBF297D0C78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77D63D4-5666-47F9-049B-CEA24A60ADAB}"/>
              </a:ext>
            </a:extLst>
          </p:cNvPr>
          <p:cNvSpPr/>
          <p:nvPr/>
        </p:nvSpPr>
        <p:spPr>
          <a:xfrm>
            <a:off x="0" y="0"/>
            <a:ext cx="12192000" cy="1053298"/>
          </a:xfrm>
          <a:prstGeom prst="rect">
            <a:avLst/>
          </a:prstGeom>
          <a:gradFill>
            <a:gsLst>
              <a:gs pos="0">
                <a:srgbClr val="0078D4"/>
              </a:gs>
              <a:gs pos="100000">
                <a:srgbClr val="A03BC4"/>
              </a:gs>
            </a:gsLst>
            <a:lin ang="19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24503D6-CCD4-6C27-8E0D-92143BCBEC1C}"/>
              </a:ext>
            </a:extLst>
          </p:cNvPr>
          <p:cNvSpPr txBox="1"/>
          <p:nvPr/>
        </p:nvSpPr>
        <p:spPr>
          <a:xfrm>
            <a:off x="1030099" y="106534"/>
            <a:ext cx="3211131" cy="840230"/>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5400" b="1" kern="0">
                <a:gradFill>
                  <a:gsLst>
                    <a:gs pos="100000">
                      <a:srgbClr val="3763D2"/>
                    </a:gs>
                    <a:gs pos="0">
                      <a:srgbClr val="F4364C"/>
                    </a:gs>
                    <a:gs pos="51000">
                      <a:srgbClr val="C03BC4"/>
                    </a:gs>
                  </a:gsLst>
                  <a:path path="circle">
                    <a:fillToRect l="100000" t="100000"/>
                  </a:path>
                </a:gradFill>
                <a:latin typeface="+mj-lt"/>
                <a:cs typeface="Segoe UI"/>
              </a:defRPr>
            </a:lvl1pPr>
          </a:lstStyle>
          <a:p>
            <a:r>
              <a:rPr lang="en-AU" sz="2800">
                <a:solidFill>
                  <a:schemeClr val="bg1"/>
                </a:solidFill>
                <a:latin typeface="Aptos" panose="020B0004020202020204" pitchFamily="34" charset="0"/>
              </a:rPr>
              <a:t>Key Resources</a:t>
            </a:r>
          </a:p>
        </p:txBody>
      </p:sp>
      <p:sp>
        <p:nvSpPr>
          <p:cNvPr id="5" name="TextBox 4">
            <a:extLst>
              <a:ext uri="{FF2B5EF4-FFF2-40B4-BE49-F238E27FC236}">
                <a16:creationId xmlns:a16="http://schemas.microsoft.com/office/drawing/2014/main" id="{2889356B-2D4C-C3B1-F840-A7010751E205}"/>
              </a:ext>
            </a:extLst>
          </p:cNvPr>
          <p:cNvSpPr txBox="1"/>
          <p:nvPr/>
        </p:nvSpPr>
        <p:spPr>
          <a:xfrm>
            <a:off x="4366770" y="372760"/>
            <a:ext cx="6795131" cy="307777"/>
          </a:xfrm>
          <a:prstGeom prst="rect">
            <a:avLst/>
          </a:prstGeom>
          <a:noFill/>
        </p:spPr>
        <p:txBody>
          <a:bodyPr wrap="square">
            <a:spAutoFit/>
          </a:bodyPr>
          <a:lstStyle/>
          <a:p>
            <a:pPr lvl="0">
              <a:buClr>
                <a:srgbClr val="E7E6E6">
                  <a:lumMod val="50000"/>
                </a:srgbClr>
              </a:buClr>
              <a:defRPr/>
            </a:pPr>
            <a:r>
              <a:rPr lang="en-AU" sz="1400">
                <a:solidFill>
                  <a:schemeClr val="bg1"/>
                </a:solidFill>
              </a:rPr>
              <a:t>Use this for quick guidance for completing common tasks</a:t>
            </a:r>
            <a:endParaRPr kumimoji="0" lang="en-AU" sz="1100" b="0" i="0" u="none" strike="noStrike" kern="1200" cap="none" spc="0" normalizeH="0" baseline="0" noProof="0">
              <a:ln>
                <a:noFill/>
              </a:ln>
              <a:solidFill>
                <a:schemeClr val="bg1"/>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AA5B582C-6510-5185-29DC-726C59BFA3EA}"/>
              </a:ext>
            </a:extLst>
          </p:cNvPr>
          <p:cNvCxnSpPr/>
          <p:nvPr/>
        </p:nvCxnSpPr>
        <p:spPr>
          <a:xfrm>
            <a:off x="4140076" y="177686"/>
            <a:ext cx="0" cy="6532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D0A507E0-97C4-D907-CA58-2B9E6138C787}"/>
              </a:ext>
            </a:extLst>
          </p:cNvPr>
          <p:cNvGraphicFramePr>
            <a:graphicFrameLocks noGrp="1"/>
          </p:cNvGraphicFramePr>
          <p:nvPr>
            <p:extLst>
              <p:ext uri="{D42A27DB-BD31-4B8C-83A1-F6EECF244321}">
                <p14:modId xmlns:p14="http://schemas.microsoft.com/office/powerpoint/2010/main" val="3868084071"/>
              </p:ext>
            </p:extLst>
          </p:nvPr>
        </p:nvGraphicFramePr>
        <p:xfrm>
          <a:off x="0" y="1053297"/>
          <a:ext cx="12192000" cy="3723750"/>
        </p:xfrm>
        <a:graphic>
          <a:graphicData uri="http://schemas.openxmlformats.org/drawingml/2006/table">
            <a:tbl>
              <a:tblPr/>
              <a:tblGrid>
                <a:gridCol w="3159760">
                  <a:extLst>
                    <a:ext uri="{9D8B030D-6E8A-4147-A177-3AD203B41FA5}">
                      <a16:colId xmlns:a16="http://schemas.microsoft.com/office/drawing/2014/main" val="2763076205"/>
                    </a:ext>
                  </a:extLst>
                </a:gridCol>
                <a:gridCol w="9032240">
                  <a:extLst>
                    <a:ext uri="{9D8B030D-6E8A-4147-A177-3AD203B41FA5}">
                      <a16:colId xmlns:a16="http://schemas.microsoft.com/office/drawing/2014/main" val="19066534"/>
                    </a:ext>
                  </a:extLst>
                </a:gridCol>
              </a:tblGrid>
              <a:tr h="744750">
                <a:tc>
                  <a:txBody>
                    <a:bodyPr/>
                    <a:lstStyle/>
                    <a:p>
                      <a:pPr algn="l"/>
                      <a:r>
                        <a:rPr lang="en-AU" sz="2000" b="1" dirty="0">
                          <a:solidFill>
                            <a:schemeClr val="bg1"/>
                          </a:solidFill>
                          <a:effectLst/>
                        </a:rPr>
                        <a:t>Resource</a:t>
                      </a:r>
                    </a:p>
                  </a:txBody>
                  <a:tcPr marL="95596" marR="95596" marT="76477" marB="76477" anchor="ctr">
                    <a:lnL>
                      <a:noFill/>
                    </a:lnL>
                    <a:lnR>
                      <a:noFill/>
                    </a:lnR>
                    <a:lnT>
                      <a:noFill/>
                    </a:lnT>
                    <a:lnB>
                      <a:noFill/>
                    </a:lnB>
                    <a:solidFill>
                      <a:schemeClr val="tx1"/>
                    </a:solidFill>
                  </a:tcPr>
                </a:tc>
                <a:tc>
                  <a:txBody>
                    <a:bodyPr/>
                    <a:lstStyle/>
                    <a:p>
                      <a:pPr algn="l"/>
                      <a:r>
                        <a:rPr lang="en-AU" sz="2000" b="1" dirty="0">
                          <a:solidFill>
                            <a:schemeClr val="bg1"/>
                          </a:solidFill>
                          <a:effectLst/>
                        </a:rPr>
                        <a:t>Location</a:t>
                      </a:r>
                    </a:p>
                  </a:txBody>
                  <a:tcPr marL="95596" marR="95596" marT="76477" marB="76477" anchor="ctr">
                    <a:lnL>
                      <a:noFill/>
                    </a:lnL>
                    <a:lnR>
                      <a:noFill/>
                    </a:lnR>
                    <a:lnT>
                      <a:noFill/>
                    </a:lnT>
                    <a:lnB>
                      <a:noFill/>
                    </a:lnB>
                    <a:solidFill>
                      <a:schemeClr val="tx1"/>
                    </a:solidFill>
                  </a:tcPr>
                </a:tc>
                <a:extLst>
                  <a:ext uri="{0D108BD9-81ED-4DB2-BD59-A6C34878D82A}">
                    <a16:rowId xmlns:a16="http://schemas.microsoft.com/office/drawing/2014/main" val="1193214662"/>
                  </a:ext>
                </a:extLst>
              </a:tr>
              <a:tr h="744750">
                <a:tc>
                  <a:txBody>
                    <a:bodyPr/>
                    <a:lstStyle/>
                    <a:p>
                      <a:pPr algn="r"/>
                      <a:r>
                        <a:rPr lang="en-AU" sz="2000" b="1" dirty="0">
                          <a:effectLst/>
                        </a:rPr>
                        <a:t>Partner Resources </a:t>
                      </a:r>
                    </a:p>
                  </a:txBody>
                  <a:tcPr marL="95596" marR="95596" marT="76477" marB="76477" anchor="ctr">
                    <a:lnL>
                      <a:noFill/>
                    </a:lnL>
                    <a:lnR>
                      <a:noFill/>
                    </a:lnR>
                    <a:lnT>
                      <a:noFill/>
                    </a:lnT>
                    <a:lnB w="9525" cap="flat" cmpd="sng" algn="ctr">
                      <a:noFill/>
                      <a:prstDash val="solid"/>
                      <a:round/>
                      <a:headEnd type="none" w="med" len="med"/>
                      <a:tailEnd type="none" w="med" len="med"/>
                    </a:lnB>
                    <a:solidFill>
                      <a:schemeClr val="bg1">
                        <a:lumMod val="95000"/>
                      </a:schemeClr>
                    </a:solidFill>
                  </a:tcPr>
                </a:tc>
                <a:tc>
                  <a:txBody>
                    <a:bodyPr/>
                    <a:lstStyle/>
                    <a:p>
                      <a:r>
                        <a:rPr lang="en-AU" sz="2000" dirty="0">
                          <a:effectLst/>
                        </a:rPr>
                        <a:t>Visit this </a:t>
                      </a:r>
                      <a:r>
                        <a:rPr lang="en-AU" sz="2000" dirty="0">
                          <a:effectLst/>
                          <a:hlinkClick r:id="rId3"/>
                        </a:rPr>
                        <a:t>private link</a:t>
                      </a:r>
                      <a:r>
                        <a:rPr lang="en-AU" sz="2000" dirty="0">
                          <a:effectLst/>
                        </a:rPr>
                        <a:t> to access the latest resources and downloads.</a:t>
                      </a:r>
                    </a:p>
                  </a:txBody>
                  <a:tcPr marL="95596" marR="95596" marT="76477" marB="76477" anchor="ctr">
                    <a:lnL>
                      <a:noFill/>
                    </a:lnL>
                    <a:lnR>
                      <a:noFill/>
                    </a:lnR>
                    <a:lnT>
                      <a:noFill/>
                    </a:lnT>
                    <a:lnB w="952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44683037"/>
                  </a:ext>
                </a:extLst>
              </a:tr>
              <a:tr h="744750">
                <a:tc>
                  <a:txBody>
                    <a:bodyPr/>
                    <a:lstStyle/>
                    <a:p>
                      <a:pPr lvl="0" algn="r">
                        <a:buNone/>
                      </a:pPr>
                      <a:r>
                        <a:rPr lang="en-AU" sz="2000" b="1" dirty="0">
                          <a:effectLst/>
                        </a:rPr>
                        <a:t>Customer Kick-Off Deck</a:t>
                      </a:r>
                      <a:endParaRPr lang="en-US" dirty="0"/>
                    </a:p>
                  </a:txBody>
                  <a:tcPr marL="95596" marR="95596" marT="76477" marB="76477" anchor="ctr">
                    <a:lnL w="0">
                      <a:noFill/>
                    </a:lnL>
                    <a:lnR w="0">
                      <a:noFill/>
                    </a:lnR>
                    <a:lnT w="0">
                      <a:noFill/>
                    </a:lnT>
                    <a:lnB w="9524">
                      <a:solidFill>
                        <a:srgbClr val="E9ECEF"/>
                      </a:solidFill>
                    </a:lnB>
                    <a:solidFill>
                      <a:schemeClr val="bg1">
                        <a:lumMod val="95000"/>
                      </a:schemeClr>
                    </a:solidFill>
                  </a:tcPr>
                </a:tc>
                <a:tc>
                  <a:txBody>
                    <a:bodyPr/>
                    <a:lstStyle/>
                    <a:p>
                      <a:pPr lvl="0">
                        <a:buNone/>
                      </a:pPr>
                      <a:r>
                        <a:rPr lang="en-AU" sz="2000" dirty="0">
                          <a:effectLst/>
                          <a:hlinkClick r:id="rId4"/>
                        </a:rPr>
                        <a:t>Download</a:t>
                      </a:r>
                      <a:endParaRPr lang="en-US"/>
                    </a:p>
                  </a:txBody>
                  <a:tcPr marL="95596" marR="95596" marT="76477" marB="76477" anchor="ctr">
                    <a:lnL w="0">
                      <a:noFill/>
                    </a:lnL>
                    <a:lnR w="0">
                      <a:noFill/>
                    </a:lnR>
                    <a:lnT w="0">
                      <a:noFill/>
                    </a:lnT>
                    <a:lnB w="9524">
                      <a:solidFill>
                        <a:srgbClr val="E9ECEF"/>
                      </a:solidFill>
                    </a:lnB>
                    <a:solidFill>
                      <a:schemeClr val="bg1"/>
                    </a:solidFill>
                  </a:tcPr>
                </a:tc>
                <a:extLst>
                  <a:ext uri="{0D108BD9-81ED-4DB2-BD59-A6C34878D82A}">
                    <a16:rowId xmlns:a16="http://schemas.microsoft.com/office/drawing/2014/main" val="4160407726"/>
                  </a:ext>
                </a:extLst>
              </a:tr>
              <a:tr h="744750">
                <a:tc>
                  <a:txBody>
                    <a:bodyPr/>
                    <a:lstStyle/>
                    <a:p>
                      <a:pPr algn="r"/>
                      <a:r>
                        <a:rPr lang="en-AU" sz="2000" b="1" dirty="0">
                          <a:effectLst/>
                        </a:rPr>
                        <a:t>DMC Documentation</a:t>
                      </a:r>
                    </a:p>
                  </a:txBody>
                  <a:tcPr marL="95596" marR="95596" marT="76477" marB="76477" anchor="ctr">
                    <a:lnL>
                      <a:noFill/>
                    </a:lnL>
                    <a:lnR>
                      <a:noFill/>
                    </a:lnR>
                    <a:lnT w="9524"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chemeClr val="bg1">
                        <a:lumMod val="95000"/>
                      </a:schemeClr>
                    </a:solidFill>
                  </a:tcPr>
                </a:tc>
                <a:tc>
                  <a:txBody>
                    <a:bodyPr/>
                    <a:lstStyle/>
                    <a:p>
                      <a:r>
                        <a:rPr lang="en-AU" sz="2000" dirty="0">
                          <a:effectLst/>
                          <a:hlinkClick r:id="rId5"/>
                        </a:rPr>
                        <a:t>https://learn.drmigrate.com/docs/data-collection/dmc/</a:t>
                      </a:r>
                      <a:endParaRPr lang="en-AU" sz="2000" dirty="0">
                        <a:effectLst/>
                      </a:endParaRPr>
                    </a:p>
                  </a:txBody>
                  <a:tcPr marL="95596" marR="95596" marT="76477" marB="76477" anchor="ctr">
                    <a:lnL>
                      <a:noFill/>
                    </a:lnL>
                    <a:lnR>
                      <a:noFill/>
                    </a:lnR>
                    <a:lnT w="9524"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chemeClr val="bg1"/>
                    </a:solidFill>
                  </a:tcPr>
                </a:tc>
                <a:extLst>
                  <a:ext uri="{0D108BD9-81ED-4DB2-BD59-A6C34878D82A}">
                    <a16:rowId xmlns:a16="http://schemas.microsoft.com/office/drawing/2014/main" val="1437807022"/>
                  </a:ext>
                </a:extLst>
              </a:tr>
              <a:tr h="744750">
                <a:tc>
                  <a:txBody>
                    <a:bodyPr/>
                    <a:lstStyle/>
                    <a:p>
                      <a:pPr algn="r"/>
                      <a:r>
                        <a:rPr lang="en-AU" sz="2000" b="1" dirty="0">
                          <a:effectLst/>
                        </a:rPr>
                        <a:t>DRM Documentation</a:t>
                      </a:r>
                    </a:p>
                  </a:txBody>
                  <a:tcPr marL="95596" marR="95596" marT="76477" marB="76477" anchor="ctr">
                    <a:lnL>
                      <a:noFill/>
                    </a:lnL>
                    <a:lnR>
                      <a:noFill/>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chemeClr val="bg1">
                        <a:lumMod val="95000"/>
                      </a:schemeClr>
                    </a:solidFill>
                  </a:tcPr>
                </a:tc>
                <a:tc>
                  <a:txBody>
                    <a:bodyPr/>
                    <a:lstStyle/>
                    <a:p>
                      <a:r>
                        <a:rPr lang="en-AU" sz="2000" dirty="0">
                          <a:effectLst/>
                          <a:hlinkClick r:id="rId6"/>
                        </a:rPr>
                        <a:t>https://learn.drmigrate.com/docs/overview/</a:t>
                      </a:r>
                      <a:endParaRPr lang="en-AU" sz="2000" dirty="0">
                        <a:effectLst/>
                      </a:endParaRPr>
                    </a:p>
                  </a:txBody>
                  <a:tcPr marL="95596" marR="95596" marT="76477" marB="76477" anchor="ctr">
                    <a:lnL>
                      <a:noFill/>
                    </a:lnL>
                    <a:lnR>
                      <a:noFill/>
                    </a:lnR>
                    <a:lnT w="9525" cap="flat" cmpd="sng" algn="ctr">
                      <a:solidFill>
                        <a:srgbClr val="E9ECEF"/>
                      </a:solidFill>
                      <a:prstDash val="solid"/>
                      <a:round/>
                      <a:headEnd type="none" w="med" len="med"/>
                      <a:tailEnd type="none" w="med" len="med"/>
                    </a:lnT>
                    <a:lnB w="9525" cap="flat" cmpd="sng" algn="ctr">
                      <a:solidFill>
                        <a:srgbClr val="E9ECEF"/>
                      </a:solidFill>
                      <a:prstDash val="solid"/>
                      <a:round/>
                      <a:headEnd type="none" w="med" len="med"/>
                      <a:tailEnd type="none" w="med" len="med"/>
                    </a:lnB>
                    <a:solidFill>
                      <a:schemeClr val="bg1"/>
                    </a:solidFill>
                  </a:tcPr>
                </a:tc>
                <a:extLst>
                  <a:ext uri="{0D108BD9-81ED-4DB2-BD59-A6C34878D82A}">
                    <a16:rowId xmlns:a16="http://schemas.microsoft.com/office/drawing/2014/main" val="3176040711"/>
                  </a:ext>
                </a:extLst>
              </a:tr>
            </a:tbl>
          </a:graphicData>
        </a:graphic>
      </p:graphicFrame>
    </p:spTree>
    <p:extLst>
      <p:ext uri="{BB962C8B-B14F-4D97-AF65-F5344CB8AC3E}">
        <p14:creationId xmlns:p14="http://schemas.microsoft.com/office/powerpoint/2010/main" val="1808177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8553D-D660-BDF7-8748-0A678902B2CB}"/>
            </a:ext>
          </a:extLst>
        </p:cNvPr>
        <p:cNvGrpSpPr/>
        <p:nvPr/>
      </p:nvGrpSpPr>
      <p:grpSpPr>
        <a:xfrm>
          <a:off x="0" y="0"/>
          <a:ext cx="0" cy="0"/>
          <a:chOff x="0" y="0"/>
          <a:chExt cx="0" cy="0"/>
        </a:xfrm>
      </p:grpSpPr>
      <p:pic>
        <p:nvPicPr>
          <p:cNvPr id="122" name="Picture 121">
            <a:extLst>
              <a:ext uri="{FF2B5EF4-FFF2-40B4-BE49-F238E27FC236}">
                <a16:creationId xmlns:a16="http://schemas.microsoft.com/office/drawing/2014/main" id="{521073D0-74C5-505C-67BB-7624AEACB5EC}"/>
              </a:ext>
            </a:extLst>
          </p:cNvPr>
          <p:cNvPicPr>
            <a:picLocks noChangeAspect="1"/>
          </p:cNvPicPr>
          <p:nvPr/>
        </p:nvPicPr>
        <p:blipFill>
          <a:blip r:embed="rId3"/>
          <a:stretch>
            <a:fillRect/>
          </a:stretch>
        </p:blipFill>
        <p:spPr>
          <a:xfrm>
            <a:off x="702775" y="1927309"/>
            <a:ext cx="11234030" cy="4159375"/>
          </a:xfrm>
          <a:prstGeom prst="rect">
            <a:avLst/>
          </a:prstGeom>
        </p:spPr>
      </p:pic>
      <p:sp>
        <p:nvSpPr>
          <p:cNvPr id="4" name="Title 3">
            <a:extLst>
              <a:ext uri="{FF2B5EF4-FFF2-40B4-BE49-F238E27FC236}">
                <a16:creationId xmlns:a16="http://schemas.microsoft.com/office/drawing/2014/main" id="{58D7FB3C-E835-55EC-9955-033358714DFB}"/>
              </a:ext>
            </a:extLst>
          </p:cNvPr>
          <p:cNvSpPr>
            <a:spLocks noGrp="1"/>
          </p:cNvSpPr>
          <p:nvPr>
            <p:ph type="title"/>
          </p:nvPr>
        </p:nvSpPr>
        <p:spPr>
          <a:xfrm>
            <a:off x="257042" y="135369"/>
            <a:ext cx="7819871" cy="532823"/>
          </a:xfrm>
        </p:spPr>
        <p:txBody>
          <a:bodyPr/>
          <a:lstStyle/>
          <a:p>
            <a:pPr>
              <a:defRPr/>
            </a:pPr>
            <a:r>
              <a:rPr lang="en-US" sz="2800">
                <a:solidFill>
                  <a:prstClr val="black"/>
                </a:solidFill>
                <a:latin typeface="Aptos Display" panose="02110004020202020204"/>
                <a:cs typeface="+mj-cs"/>
              </a:rPr>
              <a:t>Customer Delivery Flow</a:t>
            </a:r>
            <a:endParaRPr kumimoji="0" lang="en-US" sz="2800" i="0" u="none" strike="noStrike" kern="1200" cap="none" spc="0" normalizeH="0" baseline="0" noProof="0">
              <a:ln>
                <a:noFill/>
              </a:ln>
              <a:solidFill>
                <a:prstClr val="black"/>
              </a:solidFill>
              <a:effectLst/>
              <a:uLnTx/>
              <a:uFillTx/>
              <a:latin typeface="Aptos Display" panose="02110004020202020204"/>
              <a:ea typeface="+mj-ea"/>
              <a:cs typeface="+mj-cs"/>
            </a:endParaRPr>
          </a:p>
        </p:txBody>
      </p:sp>
      <p:grpSp>
        <p:nvGrpSpPr>
          <p:cNvPr id="46" name="Group 45">
            <a:extLst>
              <a:ext uri="{FF2B5EF4-FFF2-40B4-BE49-F238E27FC236}">
                <a16:creationId xmlns:a16="http://schemas.microsoft.com/office/drawing/2014/main" id="{C43BBAC6-6057-6E01-9BBF-D89BE0423D3C}"/>
              </a:ext>
            </a:extLst>
          </p:cNvPr>
          <p:cNvGrpSpPr/>
          <p:nvPr/>
        </p:nvGrpSpPr>
        <p:grpSpPr>
          <a:xfrm>
            <a:off x="7596531" y="5300000"/>
            <a:ext cx="981165" cy="746270"/>
            <a:chOff x="5582420" y="5102735"/>
            <a:chExt cx="765285" cy="746270"/>
          </a:xfrm>
        </p:grpSpPr>
        <p:sp>
          <p:nvSpPr>
            <p:cNvPr id="47" name="TextBox 46">
              <a:extLst>
                <a:ext uri="{FF2B5EF4-FFF2-40B4-BE49-F238E27FC236}">
                  <a16:creationId xmlns:a16="http://schemas.microsoft.com/office/drawing/2014/main" id="{58107869-E090-6D41-D461-D7E3C4A63E0C}"/>
                </a:ext>
              </a:extLst>
            </p:cNvPr>
            <p:cNvSpPr txBox="1"/>
            <p:nvPr/>
          </p:nvSpPr>
          <p:spPr>
            <a:xfrm>
              <a:off x="5582420" y="5102735"/>
              <a:ext cx="76528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Delivery</a:t>
              </a:r>
            </a:p>
          </p:txBody>
        </p:sp>
        <p:sp>
          <p:nvSpPr>
            <p:cNvPr id="48" name="Isosceles Triangle 91">
              <a:extLst>
                <a:ext uri="{FF2B5EF4-FFF2-40B4-BE49-F238E27FC236}">
                  <a16:creationId xmlns:a16="http://schemas.microsoft.com/office/drawing/2014/main" id="{0D584049-6D5F-C574-7D57-183149CDC64F}"/>
                </a:ext>
              </a:extLst>
            </p:cNvPr>
            <p:cNvSpPr/>
            <p:nvPr/>
          </p:nvSpPr>
          <p:spPr>
            <a:xfrm rot="5400000">
              <a:off x="5720520" y="5723686"/>
              <a:ext cx="127664" cy="122973"/>
            </a:xfrm>
            <a:prstGeom prs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Isosceles Triangle 92">
              <a:extLst>
                <a:ext uri="{FF2B5EF4-FFF2-40B4-BE49-F238E27FC236}">
                  <a16:creationId xmlns:a16="http://schemas.microsoft.com/office/drawing/2014/main" id="{F9D82E7C-FDAC-F5B7-F626-72CBDFA27DF8}"/>
                </a:ext>
              </a:extLst>
            </p:cNvPr>
            <p:cNvSpPr/>
            <p:nvPr/>
          </p:nvSpPr>
          <p:spPr>
            <a:xfrm rot="5400000">
              <a:off x="5880540" y="5723686"/>
              <a:ext cx="127664" cy="122973"/>
            </a:xfrm>
            <a:prstGeom prs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8755AEA5-F74A-AF23-955F-EFB53581C0AC}"/>
              </a:ext>
            </a:extLst>
          </p:cNvPr>
          <p:cNvGrpSpPr/>
          <p:nvPr/>
        </p:nvGrpSpPr>
        <p:grpSpPr>
          <a:xfrm>
            <a:off x="7918510" y="3156495"/>
            <a:ext cx="1041040" cy="747519"/>
            <a:chOff x="2901918" y="2998700"/>
            <a:chExt cx="1041040" cy="747519"/>
          </a:xfrm>
        </p:grpSpPr>
        <p:sp>
          <p:nvSpPr>
            <p:cNvPr id="8" name="TextBox 7">
              <a:extLst>
                <a:ext uri="{FF2B5EF4-FFF2-40B4-BE49-F238E27FC236}">
                  <a16:creationId xmlns:a16="http://schemas.microsoft.com/office/drawing/2014/main" id="{7BD26DE4-9048-5033-7E9A-FDEABA29DECE}"/>
                </a:ext>
              </a:extLst>
            </p:cNvPr>
            <p:cNvSpPr txBox="1"/>
            <p:nvPr/>
          </p:nvSpPr>
          <p:spPr>
            <a:xfrm>
              <a:off x="2901918" y="3284554"/>
              <a:ext cx="104104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US" sz="8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Customer shares CMDB data </a:t>
              </a: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US" sz="8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 </a:t>
              </a:r>
              <a:r>
                <a:rPr kumimoji="0" lang="en-US" sz="800" b="0" i="0" u="sng" strike="noStrike" kern="1200" cap="none" spc="0" normalizeH="0" baseline="0" noProof="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if available </a:t>
              </a:r>
            </a:p>
          </p:txBody>
        </p:sp>
        <p:pic>
          <p:nvPicPr>
            <p:cNvPr id="9" name="Picture 8">
              <a:extLst>
                <a:ext uri="{FF2B5EF4-FFF2-40B4-BE49-F238E27FC236}">
                  <a16:creationId xmlns:a16="http://schemas.microsoft.com/office/drawing/2014/main" id="{3AFA30B6-3EEC-0CA9-BB7A-D8694778F7FF}"/>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50590" y="2998700"/>
              <a:ext cx="302766" cy="306168"/>
            </a:xfrm>
            <a:prstGeom prst="rect">
              <a:avLst/>
            </a:prstGeom>
          </p:spPr>
        </p:pic>
      </p:grpSp>
      <p:grpSp>
        <p:nvGrpSpPr>
          <p:cNvPr id="83" name="Group 82">
            <a:extLst>
              <a:ext uri="{FF2B5EF4-FFF2-40B4-BE49-F238E27FC236}">
                <a16:creationId xmlns:a16="http://schemas.microsoft.com/office/drawing/2014/main" id="{3A2F17B1-C8AB-2237-B397-3820360D71E3}"/>
              </a:ext>
            </a:extLst>
          </p:cNvPr>
          <p:cNvGrpSpPr/>
          <p:nvPr/>
        </p:nvGrpSpPr>
        <p:grpSpPr>
          <a:xfrm>
            <a:off x="9872171" y="2694986"/>
            <a:ext cx="1312948" cy="861774"/>
            <a:chOff x="9494141" y="2473831"/>
            <a:chExt cx="1024067" cy="861774"/>
          </a:xfrm>
        </p:grpSpPr>
        <p:sp>
          <p:nvSpPr>
            <p:cNvPr id="84" name="TextBox 83">
              <a:extLst>
                <a:ext uri="{FF2B5EF4-FFF2-40B4-BE49-F238E27FC236}">
                  <a16:creationId xmlns:a16="http://schemas.microsoft.com/office/drawing/2014/main" id="{91CA01BB-F9A3-946B-B8EE-633989BAF09F}"/>
                </a:ext>
              </a:extLst>
            </p:cNvPr>
            <p:cNvSpPr txBox="1"/>
            <p:nvPr/>
          </p:nvSpPr>
          <p:spPr>
            <a:xfrm>
              <a:off x="9711513" y="2473831"/>
              <a:ext cx="806695" cy="8617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02.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endParaRPr>
            </a:p>
          </p:txBody>
        </p:sp>
        <p:grpSp>
          <p:nvGrpSpPr>
            <p:cNvPr id="85" name="Group 84">
              <a:extLst>
                <a:ext uri="{FF2B5EF4-FFF2-40B4-BE49-F238E27FC236}">
                  <a16:creationId xmlns:a16="http://schemas.microsoft.com/office/drawing/2014/main" id="{94A68841-8C4C-0090-12FC-AB19945C9EDD}"/>
                </a:ext>
              </a:extLst>
            </p:cNvPr>
            <p:cNvGrpSpPr/>
            <p:nvPr/>
          </p:nvGrpSpPr>
          <p:grpSpPr>
            <a:xfrm rot="5400000">
              <a:off x="9409542" y="2767363"/>
              <a:ext cx="285333" cy="116136"/>
              <a:chOff x="1384460" y="2162459"/>
              <a:chExt cx="311159" cy="151147"/>
            </a:xfrm>
            <a:solidFill>
              <a:schemeClr val="bg1">
                <a:lumMod val="95000"/>
              </a:schemeClr>
            </a:solidFill>
          </p:grpSpPr>
          <p:sp>
            <p:nvSpPr>
              <p:cNvPr id="86" name="Isosceles Triangle 98">
                <a:extLst>
                  <a:ext uri="{FF2B5EF4-FFF2-40B4-BE49-F238E27FC236}">
                    <a16:creationId xmlns:a16="http://schemas.microsoft.com/office/drawing/2014/main" id="{558E865A-A64A-AB49-5354-5491E36706B5}"/>
                  </a:ext>
                </a:extLst>
              </p:cNvPr>
              <p:cNvSpPr/>
              <p:nvPr/>
            </p:nvSpPr>
            <p:spPr>
              <a:xfrm rot="5400000">
                <a:off x="1384459" y="2162466"/>
                <a:ext cx="151141" cy="15114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Isosceles Triangle 99">
                <a:extLst>
                  <a:ext uri="{FF2B5EF4-FFF2-40B4-BE49-F238E27FC236}">
                    <a16:creationId xmlns:a16="http://schemas.microsoft.com/office/drawing/2014/main" id="{3C994030-0EAD-BBAE-D407-FBEE74136F3B}"/>
                  </a:ext>
                </a:extLst>
              </p:cNvPr>
              <p:cNvSpPr/>
              <p:nvPr/>
            </p:nvSpPr>
            <p:spPr>
              <a:xfrm rot="5400000">
                <a:off x="1544479" y="2162458"/>
                <a:ext cx="151140" cy="151141"/>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02" name="Group 101">
            <a:extLst>
              <a:ext uri="{FF2B5EF4-FFF2-40B4-BE49-F238E27FC236}">
                <a16:creationId xmlns:a16="http://schemas.microsoft.com/office/drawing/2014/main" id="{D3D206AD-AFBD-CB91-EEB6-163AEA27D705}"/>
              </a:ext>
            </a:extLst>
          </p:cNvPr>
          <p:cNvGrpSpPr/>
          <p:nvPr/>
        </p:nvGrpSpPr>
        <p:grpSpPr>
          <a:xfrm>
            <a:off x="655198" y="1160602"/>
            <a:ext cx="1196188" cy="932516"/>
            <a:chOff x="1122166" y="1286135"/>
            <a:chExt cx="932998" cy="932516"/>
          </a:xfrm>
        </p:grpSpPr>
        <p:sp>
          <p:nvSpPr>
            <p:cNvPr id="99" name="TextBox 98">
              <a:extLst>
                <a:ext uri="{FF2B5EF4-FFF2-40B4-BE49-F238E27FC236}">
                  <a16:creationId xmlns:a16="http://schemas.microsoft.com/office/drawing/2014/main" id="{DA3B4ACF-965D-2E66-FD20-A804FE2D91D0}"/>
                </a:ext>
              </a:extLst>
            </p:cNvPr>
            <p:cNvSpPr txBox="1"/>
            <p:nvPr/>
          </p:nvSpPr>
          <p:spPr>
            <a:xfrm>
              <a:off x="1122166" y="1286135"/>
              <a:ext cx="93299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Kick-Off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&amp; Scan</a:t>
              </a:r>
            </a:p>
          </p:txBody>
        </p:sp>
        <p:sp>
          <p:nvSpPr>
            <p:cNvPr id="100" name="Isosceles Triangle 89">
              <a:extLst>
                <a:ext uri="{FF2B5EF4-FFF2-40B4-BE49-F238E27FC236}">
                  <a16:creationId xmlns:a16="http://schemas.microsoft.com/office/drawing/2014/main" id="{5E22606E-9A9A-D9D9-ED8A-3607DE17474E}"/>
                </a:ext>
              </a:extLst>
            </p:cNvPr>
            <p:cNvSpPr/>
            <p:nvPr/>
          </p:nvSpPr>
          <p:spPr>
            <a:xfrm rot="5400000">
              <a:off x="1236675" y="2104639"/>
              <a:ext cx="122020" cy="106004"/>
            </a:xfrm>
            <a:prstGeom prs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Isosceles Triangle 90">
              <a:extLst>
                <a:ext uri="{FF2B5EF4-FFF2-40B4-BE49-F238E27FC236}">
                  <a16:creationId xmlns:a16="http://schemas.microsoft.com/office/drawing/2014/main" id="{BD68905A-6E33-1D07-28FF-3B04589F49EE}"/>
                </a:ext>
              </a:extLst>
            </p:cNvPr>
            <p:cNvSpPr/>
            <p:nvPr/>
          </p:nvSpPr>
          <p:spPr>
            <a:xfrm rot="5400000">
              <a:off x="1396695" y="2104639"/>
              <a:ext cx="122020" cy="106004"/>
            </a:xfrm>
            <a:prstGeom prs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7" name="Group 126">
            <a:extLst>
              <a:ext uri="{FF2B5EF4-FFF2-40B4-BE49-F238E27FC236}">
                <a16:creationId xmlns:a16="http://schemas.microsoft.com/office/drawing/2014/main" id="{4615BB1F-9F13-2468-ADD3-2D420EC59029}"/>
              </a:ext>
            </a:extLst>
          </p:cNvPr>
          <p:cNvGrpSpPr/>
          <p:nvPr/>
        </p:nvGrpSpPr>
        <p:grpSpPr>
          <a:xfrm>
            <a:off x="490410" y="3828264"/>
            <a:ext cx="2721956" cy="1606858"/>
            <a:chOff x="2806687" y="4917069"/>
            <a:chExt cx="2721956" cy="1606858"/>
          </a:xfrm>
        </p:grpSpPr>
        <p:grpSp>
          <p:nvGrpSpPr>
            <p:cNvPr id="98" name="Group 97">
              <a:extLst>
                <a:ext uri="{FF2B5EF4-FFF2-40B4-BE49-F238E27FC236}">
                  <a16:creationId xmlns:a16="http://schemas.microsoft.com/office/drawing/2014/main" id="{0C5D2BE6-6735-B376-AD10-A18E406AA889}"/>
                </a:ext>
              </a:extLst>
            </p:cNvPr>
            <p:cNvGrpSpPr/>
            <p:nvPr/>
          </p:nvGrpSpPr>
          <p:grpSpPr>
            <a:xfrm>
              <a:off x="2806687" y="4985619"/>
              <a:ext cx="2721956" cy="1538308"/>
              <a:chOff x="2749876" y="4984417"/>
              <a:chExt cx="2721956" cy="1538308"/>
            </a:xfrm>
          </p:grpSpPr>
          <p:sp>
            <p:nvSpPr>
              <p:cNvPr id="51" name="Rounded Rectangle 50">
                <a:extLst>
                  <a:ext uri="{FF2B5EF4-FFF2-40B4-BE49-F238E27FC236}">
                    <a16:creationId xmlns:a16="http://schemas.microsoft.com/office/drawing/2014/main" id="{DC7103C2-267F-6EFC-8DE5-0856A70FB159}"/>
                  </a:ext>
                </a:extLst>
              </p:cNvPr>
              <p:cNvSpPr/>
              <p:nvPr/>
            </p:nvSpPr>
            <p:spPr>
              <a:xfrm>
                <a:off x="2903597" y="4984417"/>
                <a:ext cx="2382861" cy="1538308"/>
              </a:xfrm>
              <a:prstGeom prst="roundRect">
                <a:avLst>
                  <a:gd name="adj" fmla="val 7897"/>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3885F5A6-A82B-423E-1B0C-AF852E2CDF88}"/>
                  </a:ext>
                </a:extLst>
              </p:cNvPr>
              <p:cNvSpPr txBox="1"/>
              <p:nvPr/>
            </p:nvSpPr>
            <p:spPr>
              <a:xfrm>
                <a:off x="3009284" y="5495051"/>
                <a:ext cx="2062435" cy="892552"/>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05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Review Early Insights</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0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View Advanced Dashboard</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05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Capture migration goals </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05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Set modernization targets</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05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Refine CMDB mapping</a:t>
                </a:r>
              </a:p>
            </p:txBody>
          </p:sp>
          <p:sp>
            <p:nvSpPr>
              <p:cNvPr id="54" name="TextBox 53">
                <a:extLst>
                  <a:ext uri="{FF2B5EF4-FFF2-40B4-BE49-F238E27FC236}">
                    <a16:creationId xmlns:a16="http://schemas.microsoft.com/office/drawing/2014/main" id="{62C6A7A3-82AE-AC0A-E662-F4703234DC9F}"/>
                  </a:ext>
                </a:extLst>
              </p:cNvPr>
              <p:cNvSpPr txBox="1"/>
              <p:nvPr/>
            </p:nvSpPr>
            <p:spPr>
              <a:xfrm>
                <a:off x="2749876" y="5069973"/>
                <a:ext cx="2721956" cy="415498"/>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US"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Workshop 1</a:t>
                </a: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US" sz="11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Post-Scan Planning</a:t>
                </a:r>
              </a:p>
            </p:txBody>
          </p:sp>
          <p:sp>
            <p:nvSpPr>
              <p:cNvPr id="95" name="TextBox 94">
                <a:extLst>
                  <a:ext uri="{FF2B5EF4-FFF2-40B4-BE49-F238E27FC236}">
                    <a16:creationId xmlns:a16="http://schemas.microsoft.com/office/drawing/2014/main" id="{CEE10E89-6EB8-7B00-2045-38A97F83A314}"/>
                  </a:ext>
                </a:extLst>
              </p:cNvPr>
              <p:cNvSpPr txBox="1"/>
              <p:nvPr/>
            </p:nvSpPr>
            <p:spPr>
              <a:xfrm>
                <a:off x="4693508" y="5019777"/>
                <a:ext cx="55401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78D4"/>
                    </a:solidFill>
                    <a:effectLst/>
                    <a:uLnTx/>
                    <a:uFillTx/>
                    <a:latin typeface="Segoe UI"/>
                    <a:ea typeface="+mn-lt"/>
                    <a:cs typeface="Calibri" panose="020F0502020204030204"/>
                  </a:rPr>
                  <a:t>1 Hour</a:t>
                </a:r>
                <a:endParaRPr kumimoji="0" lang="en-US" sz="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09" name="Picture 108">
              <a:extLst>
                <a:ext uri="{FF2B5EF4-FFF2-40B4-BE49-F238E27FC236}">
                  <a16:creationId xmlns:a16="http://schemas.microsoft.com/office/drawing/2014/main" id="{B45DBBC0-B2B9-F110-6725-5CB965865A45}"/>
                </a:ext>
              </a:extLst>
            </p:cNvPr>
            <p:cNvPicPr>
              <a:picLocks noChangeAspect="1"/>
            </p:cNvPicPr>
            <p:nvPr/>
          </p:nvPicPr>
          <p:blipFill>
            <a:blip r:embed="rId5"/>
            <a:stretch>
              <a:fillRect/>
            </a:stretch>
          </p:blipFill>
          <p:spPr>
            <a:xfrm>
              <a:off x="2880113" y="4917069"/>
              <a:ext cx="263409" cy="263409"/>
            </a:xfrm>
            <a:prstGeom prst="rect">
              <a:avLst/>
            </a:prstGeom>
          </p:spPr>
        </p:pic>
      </p:grpSp>
      <p:grpSp>
        <p:nvGrpSpPr>
          <p:cNvPr id="3" name="Group 2">
            <a:extLst>
              <a:ext uri="{FF2B5EF4-FFF2-40B4-BE49-F238E27FC236}">
                <a16:creationId xmlns:a16="http://schemas.microsoft.com/office/drawing/2014/main" id="{C09A093F-C9A2-6FF1-5CA0-DE1856DC30FC}"/>
              </a:ext>
            </a:extLst>
          </p:cNvPr>
          <p:cNvGrpSpPr/>
          <p:nvPr/>
        </p:nvGrpSpPr>
        <p:grpSpPr>
          <a:xfrm>
            <a:off x="4912124" y="1277809"/>
            <a:ext cx="1458327" cy="641494"/>
            <a:chOff x="5847944" y="1014295"/>
            <a:chExt cx="1458327" cy="641494"/>
          </a:xfrm>
        </p:grpSpPr>
        <p:sp>
          <p:nvSpPr>
            <p:cNvPr id="74" name="TextBox 73">
              <a:extLst>
                <a:ext uri="{FF2B5EF4-FFF2-40B4-BE49-F238E27FC236}">
                  <a16:creationId xmlns:a16="http://schemas.microsoft.com/office/drawing/2014/main" id="{79BCAC03-9784-F45D-2EA7-441E1C1F942A}"/>
                </a:ext>
              </a:extLst>
            </p:cNvPr>
            <p:cNvSpPr txBox="1"/>
            <p:nvPr/>
          </p:nvSpPr>
          <p:spPr>
            <a:xfrm>
              <a:off x="5847944" y="1317235"/>
              <a:ext cx="1458327"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US" sz="8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Email sent to confirm access for data collection is ready</a:t>
              </a:r>
            </a:p>
          </p:txBody>
        </p:sp>
        <p:pic>
          <p:nvPicPr>
            <p:cNvPr id="117" name="Picture 116">
              <a:extLst>
                <a:ext uri="{FF2B5EF4-FFF2-40B4-BE49-F238E27FC236}">
                  <a16:creationId xmlns:a16="http://schemas.microsoft.com/office/drawing/2014/main" id="{7B4A324A-2034-061C-7512-D83AE5429936}"/>
                </a:ext>
              </a:extLst>
            </p:cNvPr>
            <p:cNvPicPr>
              <a:picLocks noChangeAspect="1"/>
            </p:cNvPicPr>
            <p:nvPr/>
          </p:nvPicPr>
          <p:blipFill>
            <a:blip r:embed="rId6"/>
            <a:stretch>
              <a:fillRect/>
            </a:stretch>
          </p:blipFill>
          <p:spPr>
            <a:xfrm>
              <a:off x="6417025" y="1014295"/>
              <a:ext cx="278745" cy="263471"/>
            </a:xfrm>
            <a:prstGeom prst="rect">
              <a:avLst/>
            </a:prstGeom>
          </p:spPr>
        </p:pic>
      </p:grpSp>
      <p:grpSp>
        <p:nvGrpSpPr>
          <p:cNvPr id="2" name="Group 1">
            <a:extLst>
              <a:ext uri="{FF2B5EF4-FFF2-40B4-BE49-F238E27FC236}">
                <a16:creationId xmlns:a16="http://schemas.microsoft.com/office/drawing/2014/main" id="{07020258-0775-026F-EB31-DFFCE0F997E1}"/>
              </a:ext>
            </a:extLst>
          </p:cNvPr>
          <p:cNvGrpSpPr/>
          <p:nvPr/>
        </p:nvGrpSpPr>
        <p:grpSpPr>
          <a:xfrm>
            <a:off x="4166978" y="5130522"/>
            <a:ext cx="2583120" cy="1253001"/>
            <a:chOff x="3937540" y="5015116"/>
            <a:chExt cx="2583120" cy="1253001"/>
          </a:xfrm>
        </p:grpSpPr>
        <p:grpSp>
          <p:nvGrpSpPr>
            <p:cNvPr id="126" name="Group 125">
              <a:extLst>
                <a:ext uri="{FF2B5EF4-FFF2-40B4-BE49-F238E27FC236}">
                  <a16:creationId xmlns:a16="http://schemas.microsoft.com/office/drawing/2014/main" id="{D4C140B5-A3DF-5AF9-1ACE-BD7B0B36EA9B}"/>
                </a:ext>
              </a:extLst>
            </p:cNvPr>
            <p:cNvGrpSpPr/>
            <p:nvPr/>
          </p:nvGrpSpPr>
          <p:grpSpPr>
            <a:xfrm>
              <a:off x="3937540" y="5015116"/>
              <a:ext cx="2583120" cy="1253001"/>
              <a:chOff x="7256696" y="4941475"/>
              <a:chExt cx="2583120" cy="1253001"/>
            </a:xfrm>
          </p:grpSpPr>
          <p:grpSp>
            <p:nvGrpSpPr>
              <p:cNvPr id="18" name="Group 17">
                <a:extLst>
                  <a:ext uri="{FF2B5EF4-FFF2-40B4-BE49-F238E27FC236}">
                    <a16:creationId xmlns:a16="http://schemas.microsoft.com/office/drawing/2014/main" id="{9FC40720-DCFA-198D-080B-9BA37820E179}"/>
                  </a:ext>
                </a:extLst>
              </p:cNvPr>
              <p:cNvGrpSpPr/>
              <p:nvPr/>
            </p:nvGrpSpPr>
            <p:grpSpPr>
              <a:xfrm>
                <a:off x="7329276" y="4991717"/>
                <a:ext cx="2510540" cy="1202759"/>
                <a:chOff x="5437929" y="4937614"/>
                <a:chExt cx="2510540" cy="1202759"/>
              </a:xfrm>
            </p:grpSpPr>
            <p:sp>
              <p:nvSpPr>
                <p:cNvPr id="14" name="Rounded Rectangle 13">
                  <a:extLst>
                    <a:ext uri="{FF2B5EF4-FFF2-40B4-BE49-F238E27FC236}">
                      <a16:creationId xmlns:a16="http://schemas.microsoft.com/office/drawing/2014/main" id="{A838AE6C-5375-6CC0-D755-D843C2442942}"/>
                    </a:ext>
                  </a:extLst>
                </p:cNvPr>
                <p:cNvSpPr/>
                <p:nvPr/>
              </p:nvSpPr>
              <p:spPr>
                <a:xfrm>
                  <a:off x="5437929" y="4937614"/>
                  <a:ext cx="2510540" cy="1199110"/>
                </a:xfrm>
                <a:prstGeom prst="roundRect">
                  <a:avLst>
                    <a:gd name="adj" fmla="val 7897"/>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BEF82C8E-2DFE-480B-7160-05D23E4DEEA1}"/>
                    </a:ext>
                  </a:extLst>
                </p:cNvPr>
                <p:cNvSpPr txBox="1"/>
                <p:nvPr/>
              </p:nvSpPr>
              <p:spPr>
                <a:xfrm>
                  <a:off x="5554250" y="5432487"/>
                  <a:ext cx="1625217" cy="707886"/>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0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Assign App Strategies</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0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Refine 6R Treatments </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0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Refine Wave Plan</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sz="1000">
                      <a:solidFill>
                        <a:prstClr val="black">
                          <a:lumMod val="75000"/>
                          <a:lumOff val="25000"/>
                        </a:prstClr>
                      </a:solidFill>
                      <a:latin typeface="Segoe UI" panose="020B0502040204020203" pitchFamily="34" charset="0"/>
                      <a:cs typeface="Segoe UI" panose="020B0502040204020203" pitchFamily="34" charset="0"/>
                    </a:rPr>
                    <a:t>Run App Sizing</a:t>
                  </a:r>
                  <a:endParaRPr kumimoji="0" lang="en-US" sz="10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endParaRPr>
                </a:p>
              </p:txBody>
            </p:sp>
            <p:sp>
              <p:nvSpPr>
                <p:cNvPr id="17" name="TextBox 16">
                  <a:extLst>
                    <a:ext uri="{FF2B5EF4-FFF2-40B4-BE49-F238E27FC236}">
                      <a16:creationId xmlns:a16="http://schemas.microsoft.com/office/drawing/2014/main" id="{18D07CCD-9FB7-4E32-A54C-E636ECFEDEB0}"/>
                    </a:ext>
                  </a:extLst>
                </p:cNvPr>
                <p:cNvSpPr txBox="1"/>
                <p:nvPr/>
              </p:nvSpPr>
              <p:spPr>
                <a:xfrm>
                  <a:off x="5809986" y="4992670"/>
                  <a:ext cx="1523572" cy="430887"/>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US"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Workshop 2</a:t>
                  </a: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US" sz="11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Workload Planning</a:t>
                  </a:r>
                </a:p>
              </p:txBody>
            </p:sp>
          </p:grpSp>
          <p:pic>
            <p:nvPicPr>
              <p:cNvPr id="111" name="Picture 2">
                <a:extLst>
                  <a:ext uri="{FF2B5EF4-FFF2-40B4-BE49-F238E27FC236}">
                    <a16:creationId xmlns:a16="http://schemas.microsoft.com/office/drawing/2014/main" id="{44BD2ABA-F19C-3E53-1768-7DB39D9B78D5}"/>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256696" y="4941475"/>
                <a:ext cx="377802" cy="266984"/>
              </a:xfrm>
              <a:prstGeom prst="rect">
                <a:avLst/>
              </a:prstGeom>
            </p:spPr>
          </p:pic>
        </p:grpSp>
        <p:sp>
          <p:nvSpPr>
            <p:cNvPr id="128" name="TextBox 127">
              <a:extLst>
                <a:ext uri="{FF2B5EF4-FFF2-40B4-BE49-F238E27FC236}">
                  <a16:creationId xmlns:a16="http://schemas.microsoft.com/office/drawing/2014/main" id="{47BBF086-F86A-5C90-5B9D-4C3A76D5EE91}"/>
                </a:ext>
              </a:extLst>
            </p:cNvPr>
            <p:cNvSpPr txBox="1"/>
            <p:nvPr/>
          </p:nvSpPr>
          <p:spPr>
            <a:xfrm>
              <a:off x="5952255" y="5096539"/>
              <a:ext cx="55401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78D4"/>
                  </a:solidFill>
                  <a:effectLst/>
                  <a:uLnTx/>
                  <a:uFillTx/>
                  <a:latin typeface="Segoe UI"/>
                  <a:ea typeface="+mn-lt"/>
                  <a:cs typeface="Calibri" panose="020F0502020204030204"/>
                </a:rPr>
                <a:t>1 Hour</a:t>
              </a:r>
              <a:endParaRPr kumimoji="0" lang="en-US" sz="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4" name="Group 93">
            <a:extLst>
              <a:ext uri="{FF2B5EF4-FFF2-40B4-BE49-F238E27FC236}">
                <a16:creationId xmlns:a16="http://schemas.microsoft.com/office/drawing/2014/main" id="{8E5804E3-E618-7043-CD4A-C3EE0F2946F0}"/>
              </a:ext>
            </a:extLst>
          </p:cNvPr>
          <p:cNvGrpSpPr/>
          <p:nvPr/>
        </p:nvGrpSpPr>
        <p:grpSpPr>
          <a:xfrm>
            <a:off x="2186453" y="1147686"/>
            <a:ext cx="2405591" cy="1195900"/>
            <a:chOff x="2525577" y="1414450"/>
            <a:chExt cx="2405591" cy="1195900"/>
          </a:xfrm>
        </p:grpSpPr>
        <p:grpSp>
          <p:nvGrpSpPr>
            <p:cNvPr id="65" name="Group 64">
              <a:extLst>
                <a:ext uri="{FF2B5EF4-FFF2-40B4-BE49-F238E27FC236}">
                  <a16:creationId xmlns:a16="http://schemas.microsoft.com/office/drawing/2014/main" id="{FB3C0924-ED91-2B88-BA89-2F4641BB5D0A}"/>
                </a:ext>
              </a:extLst>
            </p:cNvPr>
            <p:cNvGrpSpPr/>
            <p:nvPr/>
          </p:nvGrpSpPr>
          <p:grpSpPr>
            <a:xfrm>
              <a:off x="2525577" y="1414450"/>
              <a:ext cx="2405591" cy="1195900"/>
              <a:chOff x="5486776" y="3102273"/>
              <a:chExt cx="2405591" cy="1195900"/>
            </a:xfrm>
          </p:grpSpPr>
          <p:sp>
            <p:nvSpPr>
              <p:cNvPr id="69" name="Rounded Rectangle 68">
                <a:extLst>
                  <a:ext uri="{FF2B5EF4-FFF2-40B4-BE49-F238E27FC236}">
                    <a16:creationId xmlns:a16="http://schemas.microsoft.com/office/drawing/2014/main" id="{E133403E-7661-9FCC-AF19-CA6CFF8C0FA2}"/>
                  </a:ext>
                </a:extLst>
              </p:cNvPr>
              <p:cNvSpPr/>
              <p:nvPr/>
            </p:nvSpPr>
            <p:spPr>
              <a:xfrm>
                <a:off x="5486776" y="3102273"/>
                <a:ext cx="2313466" cy="1079405"/>
              </a:xfrm>
              <a:prstGeom prst="roundRect">
                <a:avLst>
                  <a:gd name="adj" fmla="val 7897"/>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3D75C7F1-E5DB-28AE-B60E-E661FA341809}"/>
                  </a:ext>
                </a:extLst>
              </p:cNvPr>
              <p:cNvSpPr txBox="1"/>
              <p:nvPr/>
            </p:nvSpPr>
            <p:spPr>
              <a:xfrm>
                <a:off x="5578901" y="3428704"/>
                <a:ext cx="2313466" cy="869469"/>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000" b="0" i="0" u="none" strike="noStrike" kern="1200" cap="none" spc="0" normalizeH="0" baseline="0" noProof="0">
                    <a:ln>
                      <a:noFill/>
                    </a:ln>
                    <a:solidFill>
                      <a:prstClr val="black">
                        <a:lumMod val="75000"/>
                        <a:lumOff val="25000"/>
                      </a:prstClr>
                    </a:solidFill>
                    <a:effectLst/>
                    <a:uLnTx/>
                    <a:uFillTx/>
                    <a:latin typeface="Segoe UI"/>
                    <a:cs typeface="Segoe UI"/>
                  </a:rPr>
                  <a:t>Assessment Overview</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000" b="0" i="0" u="none" strike="noStrike" kern="1200" cap="none" spc="0" normalizeH="0" baseline="0" noProof="0">
                    <a:ln>
                      <a:noFill/>
                    </a:ln>
                    <a:solidFill>
                      <a:prstClr val="black">
                        <a:lumMod val="75000"/>
                        <a:lumOff val="25000"/>
                      </a:prstClr>
                    </a:solidFill>
                    <a:effectLst/>
                    <a:uLnTx/>
                    <a:uFillTx/>
                    <a:latin typeface="Segoe UI"/>
                    <a:cs typeface="Segoe UI"/>
                  </a:rPr>
                  <a:t>Expectations &amp; Tooling</a:t>
                </a:r>
                <a:endParaRPr lang="en-US" sz="1000" b="0" i="0" u="none" strike="noStrike" kern="1200" cap="none" spc="0" normalizeH="0" baseline="0" noProof="0">
                  <a:ln>
                    <a:noFill/>
                  </a:ln>
                  <a:solidFill>
                    <a:prstClr val="black">
                      <a:lumMod val="75000"/>
                      <a:lumOff val="25000"/>
                    </a:prstClr>
                  </a:solidFill>
                  <a:effectLst/>
                  <a:uLnTx/>
                  <a:uFillTx/>
                  <a:latin typeface="Segoe UI"/>
                  <a:cs typeface="Segoe UI"/>
                </a:endParaRPr>
              </a:p>
              <a:p>
                <a:pPr marL="171450" indent="-171450">
                  <a:buSzPct val="100000"/>
                  <a:buFont typeface="Arial" panose="020B0604020202020204" pitchFamily="34" charset="0"/>
                  <a:buChar char="•"/>
                  <a:defRPr/>
                </a:pPr>
                <a:r>
                  <a:rPr lang="en-US" sz="1000">
                    <a:solidFill>
                      <a:prstClr val="black">
                        <a:lumMod val="75000"/>
                        <a:lumOff val="25000"/>
                      </a:prstClr>
                    </a:solidFill>
                    <a:latin typeface="Segoe UI"/>
                    <a:cs typeface="Segoe UI"/>
                  </a:rPr>
                  <a:t>Share Letter of Engagement</a:t>
                </a:r>
                <a:endParaRPr lang="en-US" sz="10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000" b="0" i="0" u="none" strike="noStrike" kern="1200" cap="none" spc="0" normalizeH="0" baseline="0" noProof="0">
                    <a:ln>
                      <a:noFill/>
                    </a:ln>
                    <a:solidFill>
                      <a:prstClr val="black">
                        <a:lumMod val="75000"/>
                        <a:lumOff val="25000"/>
                      </a:prstClr>
                    </a:solidFill>
                    <a:effectLst/>
                    <a:uLnTx/>
                    <a:uFillTx/>
                    <a:latin typeface="Segoe UI"/>
                    <a:cs typeface="Segoe UI"/>
                  </a:rPr>
                  <a:t>Next steps email and links</a:t>
                </a:r>
                <a:endParaRPr lang="en-US" sz="1000" b="0" i="0" u="none" strike="noStrike" kern="1200" cap="none" spc="0" normalizeH="0" baseline="0" noProof="0">
                  <a:ln>
                    <a:noFill/>
                  </a:ln>
                  <a:solidFill>
                    <a:prstClr val="black">
                      <a:lumMod val="75000"/>
                      <a:lumOff val="25000"/>
                    </a:prstClr>
                  </a:solidFill>
                  <a:effectLst/>
                  <a:uLnTx/>
                  <a:uFillTx/>
                  <a:latin typeface="Segoe UI"/>
                  <a:cs typeface="Segoe UI"/>
                </a:endParaRP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endParaRPr kumimoji="0" lang="en-US" sz="105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endParaRPr>
              </a:p>
            </p:txBody>
          </p:sp>
          <p:sp>
            <p:nvSpPr>
              <p:cNvPr id="71" name="TextBox 70">
                <a:extLst>
                  <a:ext uri="{FF2B5EF4-FFF2-40B4-BE49-F238E27FC236}">
                    <a16:creationId xmlns:a16="http://schemas.microsoft.com/office/drawing/2014/main" id="{BE376FC2-90DA-E24F-8522-C1D2D76C4547}"/>
                  </a:ext>
                </a:extLst>
              </p:cNvPr>
              <p:cNvSpPr txBox="1"/>
              <p:nvPr/>
            </p:nvSpPr>
            <p:spPr>
              <a:xfrm>
                <a:off x="5838412" y="3186695"/>
                <a:ext cx="1523572" cy="27699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US" sz="12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Kick-Off</a:t>
                </a:r>
              </a:p>
            </p:txBody>
          </p:sp>
        </p:grpSp>
        <p:sp>
          <p:nvSpPr>
            <p:cNvPr id="79" name="TextBox 78">
              <a:extLst>
                <a:ext uri="{FF2B5EF4-FFF2-40B4-BE49-F238E27FC236}">
                  <a16:creationId xmlns:a16="http://schemas.microsoft.com/office/drawing/2014/main" id="{72159245-2D94-02C4-2101-BA63DEF91138}"/>
                </a:ext>
              </a:extLst>
            </p:cNvPr>
            <p:cNvSpPr txBox="1"/>
            <p:nvPr/>
          </p:nvSpPr>
          <p:spPr>
            <a:xfrm>
              <a:off x="4317370" y="1438841"/>
              <a:ext cx="55401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78D4"/>
                  </a:solidFill>
                  <a:effectLst/>
                  <a:uLnTx/>
                  <a:uFillTx/>
                  <a:latin typeface="Segoe UI"/>
                  <a:ea typeface="+mn-lt"/>
                  <a:cs typeface="Calibri" panose="020F0502020204030204"/>
                </a:rPr>
                <a:t>1 Hour</a:t>
              </a:r>
              <a:endParaRPr kumimoji="0" lang="en-US" sz="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 name="Group 37">
            <a:extLst>
              <a:ext uri="{FF2B5EF4-FFF2-40B4-BE49-F238E27FC236}">
                <a16:creationId xmlns:a16="http://schemas.microsoft.com/office/drawing/2014/main" id="{144113C3-86FA-70BC-6DF9-2A513480F22C}"/>
              </a:ext>
            </a:extLst>
          </p:cNvPr>
          <p:cNvGrpSpPr/>
          <p:nvPr/>
        </p:nvGrpSpPr>
        <p:grpSpPr>
          <a:xfrm>
            <a:off x="4911617" y="3029575"/>
            <a:ext cx="2580009" cy="1506856"/>
            <a:chOff x="6148072" y="2716212"/>
            <a:chExt cx="2580009" cy="1506856"/>
          </a:xfrm>
        </p:grpSpPr>
        <p:sp>
          <p:nvSpPr>
            <p:cNvPr id="40" name="Rounded Rectangle 39">
              <a:extLst>
                <a:ext uri="{FF2B5EF4-FFF2-40B4-BE49-F238E27FC236}">
                  <a16:creationId xmlns:a16="http://schemas.microsoft.com/office/drawing/2014/main" id="{2AB063E1-026E-D12B-F0DF-A8ACA8F50ADF}"/>
                </a:ext>
              </a:extLst>
            </p:cNvPr>
            <p:cNvSpPr/>
            <p:nvPr/>
          </p:nvSpPr>
          <p:spPr>
            <a:xfrm>
              <a:off x="6148072" y="2716212"/>
              <a:ext cx="2580009" cy="1166454"/>
            </a:xfrm>
            <a:prstGeom prst="roundRect">
              <a:avLst>
                <a:gd name="adj" fmla="val 7897"/>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64D1316E-B5C0-B7FA-92F1-8DB51F2A6597}"/>
                </a:ext>
              </a:extLst>
            </p:cNvPr>
            <p:cNvSpPr txBox="1"/>
            <p:nvPr/>
          </p:nvSpPr>
          <p:spPr>
            <a:xfrm>
              <a:off x="6267416" y="3215100"/>
              <a:ext cx="2341319" cy="1007968"/>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Validate uploaded scan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Prepare Dr Migrate for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Import CMDB data if available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endParaRPr kumimoji="0" lang="en-US" sz="11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endParaRPr>
            </a:p>
          </p:txBody>
        </p:sp>
        <p:sp>
          <p:nvSpPr>
            <p:cNvPr id="42" name="TextBox 41">
              <a:extLst>
                <a:ext uri="{FF2B5EF4-FFF2-40B4-BE49-F238E27FC236}">
                  <a16:creationId xmlns:a16="http://schemas.microsoft.com/office/drawing/2014/main" id="{0EAB7777-4638-F54E-8AAE-EE6C6CFAFFB2}"/>
                </a:ext>
              </a:extLst>
            </p:cNvPr>
            <p:cNvSpPr txBox="1"/>
            <p:nvPr/>
          </p:nvSpPr>
          <p:spPr>
            <a:xfrm>
              <a:off x="6481871" y="2776656"/>
              <a:ext cx="1835346" cy="415498"/>
            </a:xfrm>
            <a:prstGeom prst="rect">
              <a:avLst/>
            </a:prstGeom>
            <a:noFill/>
            <a:ln>
              <a:noFill/>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Customer Not Required</a:t>
              </a: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US" sz="1200" b="1" i="0" u="none" strike="noStrike" kern="1200" cap="none" spc="0" normalizeH="0" baseline="0" noProof="0">
                  <a:ln>
                    <a:noFill/>
                  </a:ln>
                  <a:solidFill>
                    <a:prstClr val="black"/>
                  </a:solidFill>
                  <a:effectLst/>
                  <a:uLnTx/>
                  <a:uFillTx/>
                  <a:latin typeface="Segoe UI"/>
                  <a:cs typeface="Segoe UI"/>
                </a:rPr>
                <a:t>Workshop Prep</a:t>
              </a:r>
              <a:endParaRPr lang="en-US" sz="1200" b="1"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grpSp>
      <p:grpSp>
        <p:nvGrpSpPr>
          <p:cNvPr id="5" name="Group 4">
            <a:extLst>
              <a:ext uri="{FF2B5EF4-FFF2-40B4-BE49-F238E27FC236}">
                <a16:creationId xmlns:a16="http://schemas.microsoft.com/office/drawing/2014/main" id="{50D1BDF7-7A99-D682-70BB-AF090A8FF8BC}"/>
              </a:ext>
            </a:extLst>
          </p:cNvPr>
          <p:cNvGrpSpPr/>
          <p:nvPr/>
        </p:nvGrpSpPr>
        <p:grpSpPr>
          <a:xfrm>
            <a:off x="9125080" y="5166668"/>
            <a:ext cx="2295556" cy="1213206"/>
            <a:chOff x="4010120" y="5065357"/>
            <a:chExt cx="2295556" cy="1213206"/>
          </a:xfrm>
        </p:grpSpPr>
        <p:grpSp>
          <p:nvGrpSpPr>
            <p:cNvPr id="12" name="Group 11">
              <a:extLst>
                <a:ext uri="{FF2B5EF4-FFF2-40B4-BE49-F238E27FC236}">
                  <a16:creationId xmlns:a16="http://schemas.microsoft.com/office/drawing/2014/main" id="{6457E7EF-799A-E229-D59E-7A93D104F5DB}"/>
                </a:ext>
              </a:extLst>
            </p:cNvPr>
            <p:cNvGrpSpPr/>
            <p:nvPr/>
          </p:nvGrpSpPr>
          <p:grpSpPr>
            <a:xfrm>
              <a:off x="4010120" y="5065357"/>
              <a:ext cx="2293525" cy="1213206"/>
              <a:chOff x="5437929" y="4937613"/>
              <a:chExt cx="2293525" cy="1213206"/>
            </a:xfrm>
          </p:grpSpPr>
          <p:sp>
            <p:nvSpPr>
              <p:cNvPr id="16" name="Rounded Rectangle 15">
                <a:extLst>
                  <a:ext uri="{FF2B5EF4-FFF2-40B4-BE49-F238E27FC236}">
                    <a16:creationId xmlns:a16="http://schemas.microsoft.com/office/drawing/2014/main" id="{020039F4-18BD-DF74-2309-FDC54E75C482}"/>
                  </a:ext>
                </a:extLst>
              </p:cNvPr>
              <p:cNvSpPr/>
              <p:nvPr/>
            </p:nvSpPr>
            <p:spPr>
              <a:xfrm>
                <a:off x="5437929" y="4937613"/>
                <a:ext cx="2293525" cy="1213206"/>
              </a:xfrm>
              <a:prstGeom prst="roundRect">
                <a:avLst>
                  <a:gd name="adj" fmla="val 7897"/>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63C2580C-90BD-720C-6E55-40E4801CB495}"/>
                  </a:ext>
                </a:extLst>
              </p:cNvPr>
              <p:cNvSpPr txBox="1"/>
              <p:nvPr/>
            </p:nvSpPr>
            <p:spPr>
              <a:xfrm>
                <a:off x="5593305" y="5447740"/>
                <a:ext cx="1892129" cy="553998"/>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000" b="0" i="0" u="none" strike="noStrike" kern="1200" cap="none" spc="0" normalizeH="0" baseline="0" noProof="0">
                    <a:ln>
                      <a:noFill/>
                    </a:ln>
                    <a:solidFill>
                      <a:prstClr val="black">
                        <a:lumMod val="75000"/>
                        <a:lumOff val="25000"/>
                      </a:prstClr>
                    </a:solidFill>
                    <a:effectLst/>
                    <a:uLnTx/>
                    <a:uFillTx/>
                    <a:latin typeface="Segoe UI"/>
                    <a:cs typeface="Segoe UI"/>
                  </a:rPr>
                  <a:t>Review overall strategy </a:t>
                </a:r>
              </a:p>
              <a:p>
                <a:pPr marL="171450" indent="-171450">
                  <a:buSzPct val="100000"/>
                  <a:buFont typeface="Arial" panose="020B0604020202020204" pitchFamily="34" charset="0"/>
                  <a:buChar char="•"/>
                  <a:defRPr/>
                </a:pPr>
                <a:r>
                  <a:rPr lang="en-US" sz="1000">
                    <a:solidFill>
                      <a:prstClr val="black">
                        <a:lumMod val="75000"/>
                        <a:lumOff val="25000"/>
                      </a:prstClr>
                    </a:solidFill>
                    <a:latin typeface="Segoe UI"/>
                    <a:cs typeface="Segoe UI"/>
                  </a:rPr>
                  <a:t>Discuss recommended next steps</a:t>
                </a:r>
                <a:endParaRPr lang="en-US" sz="10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0" name="TextBox 19">
                <a:extLst>
                  <a:ext uri="{FF2B5EF4-FFF2-40B4-BE49-F238E27FC236}">
                    <a16:creationId xmlns:a16="http://schemas.microsoft.com/office/drawing/2014/main" id="{CC596B1E-D54B-E127-F090-062389779EB6}"/>
                  </a:ext>
                </a:extLst>
              </p:cNvPr>
              <p:cNvSpPr txBox="1"/>
              <p:nvPr/>
            </p:nvSpPr>
            <p:spPr>
              <a:xfrm>
                <a:off x="5809986" y="4992670"/>
                <a:ext cx="1369481" cy="430887"/>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US" sz="11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Present Plan </a:t>
                </a: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US" sz="11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&amp; Next Steps</a:t>
                </a:r>
              </a:p>
            </p:txBody>
          </p:sp>
        </p:grpSp>
        <p:sp>
          <p:nvSpPr>
            <p:cNvPr id="11" name="TextBox 10">
              <a:extLst>
                <a:ext uri="{FF2B5EF4-FFF2-40B4-BE49-F238E27FC236}">
                  <a16:creationId xmlns:a16="http://schemas.microsoft.com/office/drawing/2014/main" id="{F5F54E52-659B-7E16-2B05-63BE4F39EB00}"/>
                </a:ext>
              </a:extLst>
            </p:cNvPr>
            <p:cNvSpPr txBox="1"/>
            <p:nvPr/>
          </p:nvSpPr>
          <p:spPr>
            <a:xfrm>
              <a:off x="5751658" y="5096231"/>
              <a:ext cx="55401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78D4"/>
                  </a:solidFill>
                  <a:effectLst/>
                  <a:uLnTx/>
                  <a:uFillTx/>
                  <a:latin typeface="Segoe UI"/>
                  <a:ea typeface="+mn-lt"/>
                  <a:cs typeface="Calibri" panose="020F0502020204030204"/>
                </a:rPr>
                <a:t>1 Hour</a:t>
              </a:r>
              <a:endParaRPr kumimoji="0" lang="en-US" sz="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24" name="Picture 4">
            <a:extLst>
              <a:ext uri="{FF2B5EF4-FFF2-40B4-BE49-F238E27FC236}">
                <a16:creationId xmlns:a16="http://schemas.microsoft.com/office/drawing/2014/main" id="{A90F9338-7191-5C64-807A-7DF0312F16C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952522" y="5024411"/>
            <a:ext cx="471607" cy="335543"/>
          </a:xfrm>
          <a:prstGeom prst="rect">
            <a:avLst/>
          </a:prstGeom>
          <a:noFill/>
        </p:spPr>
      </p:pic>
      <p:sp>
        <p:nvSpPr>
          <p:cNvPr id="25" name="Rounded Rectangle 24">
            <a:extLst>
              <a:ext uri="{FF2B5EF4-FFF2-40B4-BE49-F238E27FC236}">
                <a16:creationId xmlns:a16="http://schemas.microsoft.com/office/drawing/2014/main" id="{61111E3F-EC65-8DC8-3E82-D28F678048B9}"/>
              </a:ext>
            </a:extLst>
          </p:cNvPr>
          <p:cNvSpPr/>
          <p:nvPr/>
        </p:nvSpPr>
        <p:spPr>
          <a:xfrm>
            <a:off x="6898820" y="1125249"/>
            <a:ext cx="2313466" cy="1079405"/>
          </a:xfrm>
          <a:prstGeom prst="roundRect">
            <a:avLst>
              <a:gd name="adj" fmla="val 7897"/>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842886FA-300F-D0C2-E0CF-D66A5A2BEFCA}"/>
              </a:ext>
            </a:extLst>
          </p:cNvPr>
          <p:cNvSpPr txBox="1"/>
          <p:nvPr/>
        </p:nvSpPr>
        <p:spPr>
          <a:xfrm>
            <a:off x="6958575" y="1470580"/>
            <a:ext cx="1962633" cy="553998"/>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0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Scan target environments </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0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Upload Results</a:t>
            </a:r>
          </a:p>
          <a:p>
            <a:pPr marL="171450" marR="0" lvl="0"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0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ea typeface="+mn-ea"/>
                <a:cs typeface="Segoe UI" panose="020B0502040204020203" pitchFamily="34" charset="0"/>
              </a:rPr>
              <a:t>Remediate if necessary</a:t>
            </a:r>
          </a:p>
        </p:txBody>
      </p:sp>
      <p:sp>
        <p:nvSpPr>
          <p:cNvPr id="28" name="TextBox 27">
            <a:extLst>
              <a:ext uri="{FF2B5EF4-FFF2-40B4-BE49-F238E27FC236}">
                <a16:creationId xmlns:a16="http://schemas.microsoft.com/office/drawing/2014/main" id="{09E6839F-E330-1CF3-F9CB-9E2777A554FF}"/>
              </a:ext>
            </a:extLst>
          </p:cNvPr>
          <p:cNvSpPr txBox="1"/>
          <p:nvPr/>
        </p:nvSpPr>
        <p:spPr>
          <a:xfrm>
            <a:off x="7189945" y="1239736"/>
            <a:ext cx="1523572" cy="27699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US" sz="12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Data Collection</a:t>
            </a:r>
          </a:p>
        </p:txBody>
      </p:sp>
      <p:sp>
        <p:nvSpPr>
          <p:cNvPr id="29" name="TextBox 28">
            <a:extLst>
              <a:ext uri="{FF2B5EF4-FFF2-40B4-BE49-F238E27FC236}">
                <a16:creationId xmlns:a16="http://schemas.microsoft.com/office/drawing/2014/main" id="{56B22E85-306D-51E8-0B12-417A54449C05}"/>
              </a:ext>
            </a:extLst>
          </p:cNvPr>
          <p:cNvSpPr txBox="1"/>
          <p:nvPr/>
        </p:nvSpPr>
        <p:spPr>
          <a:xfrm>
            <a:off x="8505949" y="1141903"/>
            <a:ext cx="695243"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78D4"/>
                </a:solidFill>
                <a:effectLst/>
                <a:uLnTx/>
                <a:uFillTx/>
                <a:latin typeface="Segoe UI"/>
                <a:ea typeface="+mn-lt"/>
                <a:cs typeface="Calibri" panose="020F0502020204030204"/>
              </a:rPr>
              <a:t>1 Hour</a:t>
            </a:r>
            <a:endParaRPr kumimoji="0" lang="en-US" sz="8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0" name="Picture 4">
            <a:extLst>
              <a:ext uri="{FF2B5EF4-FFF2-40B4-BE49-F238E27FC236}">
                <a16:creationId xmlns:a16="http://schemas.microsoft.com/office/drawing/2014/main" id="{7333EF7D-4F2B-E3D8-D4AE-28DF3B4128FC}"/>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745976" y="983323"/>
            <a:ext cx="323551" cy="319979"/>
          </a:xfrm>
          <a:prstGeom prst="rect">
            <a:avLst/>
          </a:prstGeom>
          <a:ln>
            <a:noFill/>
          </a:ln>
        </p:spPr>
      </p:pic>
      <p:pic>
        <p:nvPicPr>
          <p:cNvPr id="31" name="Picture 4">
            <a:extLst>
              <a:ext uri="{FF2B5EF4-FFF2-40B4-BE49-F238E27FC236}">
                <a16:creationId xmlns:a16="http://schemas.microsoft.com/office/drawing/2014/main" id="{9F93E796-BC41-8D37-9AE9-C7E100091ECD}"/>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990060" y="995536"/>
            <a:ext cx="471607" cy="335543"/>
          </a:xfrm>
          <a:prstGeom prst="rect">
            <a:avLst/>
          </a:prstGeom>
          <a:noFill/>
        </p:spPr>
      </p:pic>
      <p:pic>
        <p:nvPicPr>
          <p:cNvPr id="32" name="Picture 31">
            <a:extLst>
              <a:ext uri="{FF2B5EF4-FFF2-40B4-BE49-F238E27FC236}">
                <a16:creationId xmlns:a16="http://schemas.microsoft.com/office/drawing/2014/main" id="{C5D23340-3770-6AF9-4852-922A6B7C915A}"/>
              </a:ext>
            </a:extLst>
          </p:cNvPr>
          <p:cNvPicPr>
            <a:picLocks noChangeAspect="1"/>
          </p:cNvPicPr>
          <p:nvPr/>
        </p:nvPicPr>
        <p:blipFill>
          <a:blip r:embed="rId10"/>
          <a:stretch>
            <a:fillRect/>
          </a:stretch>
        </p:blipFill>
        <p:spPr>
          <a:xfrm>
            <a:off x="4848496" y="2928809"/>
            <a:ext cx="222584" cy="277488"/>
          </a:xfrm>
          <a:prstGeom prst="rect">
            <a:avLst/>
          </a:prstGeom>
        </p:spPr>
      </p:pic>
    </p:spTree>
    <p:extLst>
      <p:ext uri="{BB962C8B-B14F-4D97-AF65-F5344CB8AC3E}">
        <p14:creationId xmlns:p14="http://schemas.microsoft.com/office/powerpoint/2010/main" val="3275447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0CBCAB-8557-5E04-4DB4-F284A7007BF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4BCD531-671B-B136-8ABC-8704E14104AD}"/>
              </a:ext>
            </a:extLst>
          </p:cNvPr>
          <p:cNvSpPr/>
          <p:nvPr/>
        </p:nvSpPr>
        <p:spPr>
          <a:xfrm>
            <a:off x="0" y="0"/>
            <a:ext cx="12192000" cy="1053298"/>
          </a:xfrm>
          <a:prstGeom prst="rect">
            <a:avLst/>
          </a:prstGeom>
          <a:gradFill>
            <a:gsLst>
              <a:gs pos="0">
                <a:srgbClr val="0078D4"/>
              </a:gs>
              <a:gs pos="100000">
                <a:srgbClr val="A03BC4"/>
              </a:gs>
            </a:gsLst>
            <a:lin ang="19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6B281F2-0500-5627-38BC-4ECAFE8F9513}"/>
              </a:ext>
            </a:extLst>
          </p:cNvPr>
          <p:cNvSpPr txBox="1"/>
          <p:nvPr/>
        </p:nvSpPr>
        <p:spPr>
          <a:xfrm>
            <a:off x="1030099" y="106534"/>
            <a:ext cx="3211131" cy="840230"/>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5400" b="1" kern="0">
                <a:gradFill>
                  <a:gsLst>
                    <a:gs pos="100000">
                      <a:srgbClr val="3763D2"/>
                    </a:gs>
                    <a:gs pos="0">
                      <a:srgbClr val="F4364C"/>
                    </a:gs>
                    <a:gs pos="51000">
                      <a:srgbClr val="C03BC4"/>
                    </a:gs>
                  </a:gsLst>
                  <a:path path="circle">
                    <a:fillToRect l="100000" t="100000"/>
                  </a:path>
                </a:gradFill>
                <a:latin typeface="+mj-lt"/>
                <a:cs typeface="Segoe UI"/>
              </a:defRPr>
            </a:lvl1pPr>
          </a:lstStyle>
          <a:p>
            <a:r>
              <a:rPr lang="en-AU" sz="2800">
                <a:solidFill>
                  <a:schemeClr val="bg1"/>
                </a:solidFill>
                <a:latin typeface="Aptos" panose="020B0004020202020204" pitchFamily="34" charset="0"/>
              </a:rPr>
              <a:t>Customer Kick Off</a:t>
            </a:r>
          </a:p>
        </p:txBody>
      </p:sp>
      <p:sp>
        <p:nvSpPr>
          <p:cNvPr id="5" name="TextBox 4">
            <a:extLst>
              <a:ext uri="{FF2B5EF4-FFF2-40B4-BE49-F238E27FC236}">
                <a16:creationId xmlns:a16="http://schemas.microsoft.com/office/drawing/2014/main" id="{9662120E-9D56-B4B9-4931-1CED3579DEC4}"/>
              </a:ext>
            </a:extLst>
          </p:cNvPr>
          <p:cNvSpPr txBox="1"/>
          <p:nvPr/>
        </p:nvSpPr>
        <p:spPr>
          <a:xfrm>
            <a:off x="4864389" y="157317"/>
            <a:ext cx="6795131"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E7E6E6">
                  <a:lumMod val="50000"/>
                </a:srgbClr>
              </a:buClr>
              <a:buSzTx/>
              <a:buFontTx/>
              <a:buNone/>
              <a:tabLst/>
              <a:defRPr/>
            </a:pPr>
            <a:r>
              <a:rPr kumimoji="0" lang="en-AU" sz="1400" b="0" i="0" u="none" strike="noStrike" kern="1200" cap="none" spc="0" normalizeH="0" baseline="0" noProof="0">
                <a:ln>
                  <a:noFill/>
                </a:ln>
                <a:solidFill>
                  <a:schemeClr val="bg1"/>
                </a:solidFill>
                <a:effectLst/>
                <a:uLnTx/>
                <a:uFillTx/>
                <a:latin typeface="Calibri" panose="020F0502020204030204"/>
                <a:ea typeface="+mn-ea"/>
                <a:cs typeface="+mn-cs"/>
              </a:rPr>
              <a:t>Introduce the Azure Benchmark TCO Assessment to the customer, align on expectations, explain the assessment process and tools, and prepare the customer for next steps, including data collection and engagement documentation.</a:t>
            </a:r>
          </a:p>
        </p:txBody>
      </p:sp>
      <p:pic>
        <p:nvPicPr>
          <p:cNvPr id="9" name="Graphic 8" descr="Badge 1 with solid fill">
            <a:extLst>
              <a:ext uri="{FF2B5EF4-FFF2-40B4-BE49-F238E27FC236}">
                <a16:creationId xmlns:a16="http://schemas.microsoft.com/office/drawing/2014/main" id="{D4D3EB4C-E0BA-1968-9165-52E71847F9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1561" y="132380"/>
            <a:ext cx="788538" cy="788538"/>
          </a:xfrm>
          <a:prstGeom prst="rect">
            <a:avLst/>
          </a:prstGeom>
        </p:spPr>
      </p:pic>
      <p:cxnSp>
        <p:nvCxnSpPr>
          <p:cNvPr id="12" name="Straight Connector 11">
            <a:extLst>
              <a:ext uri="{FF2B5EF4-FFF2-40B4-BE49-F238E27FC236}">
                <a16:creationId xmlns:a16="http://schemas.microsoft.com/office/drawing/2014/main" id="{C7A47EFB-81EA-A6D5-9CE5-CA8CD7F57702}"/>
              </a:ext>
            </a:extLst>
          </p:cNvPr>
          <p:cNvCxnSpPr/>
          <p:nvPr/>
        </p:nvCxnSpPr>
        <p:spPr>
          <a:xfrm>
            <a:off x="4565378" y="242711"/>
            <a:ext cx="0" cy="6532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07A167D3-081A-CF3B-880E-747F63F7AD78}"/>
              </a:ext>
            </a:extLst>
          </p:cNvPr>
          <p:cNvGraphicFramePr>
            <a:graphicFrameLocks noGrp="1"/>
          </p:cNvGraphicFramePr>
          <p:nvPr>
            <p:extLst>
              <p:ext uri="{D42A27DB-BD31-4B8C-83A1-F6EECF244321}">
                <p14:modId xmlns:p14="http://schemas.microsoft.com/office/powerpoint/2010/main" val="3227455466"/>
              </p:ext>
            </p:extLst>
          </p:nvPr>
        </p:nvGraphicFramePr>
        <p:xfrm>
          <a:off x="1" y="1053298"/>
          <a:ext cx="12191999" cy="5804701"/>
        </p:xfrm>
        <a:graphic>
          <a:graphicData uri="http://schemas.openxmlformats.org/drawingml/2006/table">
            <a:tbl>
              <a:tblPr>
                <a:tableStyleId>{B301B821-A1FF-4177-AEE7-76D212191A09}</a:tableStyleId>
              </a:tblPr>
              <a:tblGrid>
                <a:gridCol w="4016414">
                  <a:extLst>
                    <a:ext uri="{9D8B030D-6E8A-4147-A177-3AD203B41FA5}">
                      <a16:colId xmlns:a16="http://schemas.microsoft.com/office/drawing/2014/main" val="1667835502"/>
                    </a:ext>
                  </a:extLst>
                </a:gridCol>
                <a:gridCol w="8175585">
                  <a:extLst>
                    <a:ext uri="{9D8B030D-6E8A-4147-A177-3AD203B41FA5}">
                      <a16:colId xmlns:a16="http://schemas.microsoft.com/office/drawing/2014/main" val="536833704"/>
                    </a:ext>
                  </a:extLst>
                </a:gridCol>
              </a:tblGrid>
              <a:tr h="674045">
                <a:tc>
                  <a:txBody>
                    <a:bodyPr/>
                    <a:lstStyle/>
                    <a:p>
                      <a:pPr marL="0" algn="l" defTabSz="914400" rtl="0" eaLnBrk="1" fontAlgn="t" latinLnBrk="0" hangingPunct="1">
                        <a:buNone/>
                      </a:pPr>
                      <a:r>
                        <a:rPr lang="en-AU" sz="1600" b="1" kern="1200">
                          <a:solidFill>
                            <a:schemeClr val="bg1"/>
                          </a:solidFill>
                          <a:effectLst/>
                          <a:latin typeface="+mn-lt"/>
                          <a:ea typeface="+mn-ea"/>
                          <a:cs typeface="+mn-cs"/>
                        </a:rPr>
                        <a:t>Activity</a:t>
                      </a:r>
                    </a:p>
                  </a:txBody>
                  <a:tcPr marL="132559" marR="132559" marT="132559" marB="132559" anchor="ctr">
                    <a:lnL w="12700" cmpd="sng">
                      <a:noFill/>
                    </a:lnL>
                    <a:lnT w="12700" cmpd="sng">
                      <a:noFill/>
                    </a:lnT>
                    <a:solidFill>
                      <a:schemeClr val="tx1"/>
                    </a:solidFill>
                  </a:tcPr>
                </a:tc>
                <a:tc>
                  <a:txBody>
                    <a:bodyPr/>
                    <a:lstStyle/>
                    <a:p>
                      <a:pPr marL="0" algn="l" defTabSz="914400" rtl="0" eaLnBrk="1" fontAlgn="t" latinLnBrk="0" hangingPunct="1">
                        <a:buNone/>
                      </a:pPr>
                      <a:r>
                        <a:rPr lang="en-AU" sz="1600" b="1" kern="1200">
                          <a:solidFill>
                            <a:schemeClr val="bg1"/>
                          </a:solidFill>
                          <a:effectLst/>
                          <a:latin typeface="+mn-lt"/>
                          <a:ea typeface="+mn-ea"/>
                          <a:cs typeface="+mn-cs"/>
                        </a:rPr>
                        <a:t>Guidance</a:t>
                      </a:r>
                    </a:p>
                  </a:txBody>
                  <a:tcPr marL="132559" marR="132559" marT="132559" marB="132559" anchor="ctr">
                    <a:lnR w="12700" cmpd="sng">
                      <a:noFill/>
                    </a:lnR>
                    <a:lnT w="12700" cmpd="sng">
                      <a:noFill/>
                    </a:lnT>
                    <a:solidFill>
                      <a:schemeClr val="tx1"/>
                    </a:solidFill>
                  </a:tcPr>
                </a:tc>
                <a:extLst>
                  <a:ext uri="{0D108BD9-81ED-4DB2-BD59-A6C34878D82A}">
                    <a16:rowId xmlns:a16="http://schemas.microsoft.com/office/drawing/2014/main" val="623071863"/>
                  </a:ext>
                </a:extLst>
              </a:tr>
              <a:tr h="974611">
                <a:tc>
                  <a:txBody>
                    <a:bodyPr/>
                    <a:lstStyle/>
                    <a:p>
                      <a:pPr algn="l" fontAlgn="t">
                        <a:buNone/>
                      </a:pPr>
                      <a:r>
                        <a:rPr lang="en-AU" sz="1400" b="1">
                          <a:effectLst/>
                        </a:rPr>
                        <a:t>Introduce the Azure Benchmark TCO</a:t>
                      </a:r>
                      <a:endParaRPr lang="en-AU" sz="1400" b="0">
                        <a:effectLst/>
                        <a:latin typeface="Atlassian Sans"/>
                      </a:endParaRPr>
                    </a:p>
                  </a:txBody>
                  <a:tcPr marL="132559" marR="132559" marT="132559" marB="132559" anchor="ctr">
                    <a:lnL w="12700" cmpd="sng">
                      <a:noFill/>
                    </a:lnL>
                    <a:solidFill>
                      <a:schemeClr val="accent3">
                        <a:lumMod val="20000"/>
                        <a:lumOff val="80000"/>
                      </a:schemeClr>
                    </a:solidFill>
                  </a:tcPr>
                </a:tc>
                <a:tc>
                  <a:txBody>
                    <a:bodyPr/>
                    <a:lstStyle/>
                    <a:p>
                      <a:pPr algn="l" fontAlgn="t">
                        <a:buNone/>
                      </a:pPr>
                      <a:r>
                        <a:rPr lang="en-AU" sz="1400" b="0">
                          <a:effectLst/>
                        </a:rPr>
                        <a:t>Download the </a:t>
                      </a:r>
                      <a:r>
                        <a:rPr lang="en-AU" sz="1400" b="0">
                          <a:effectLst/>
                          <a:highlight>
                            <a:srgbClr val="FFFF00"/>
                          </a:highlight>
                          <a:hlinkClick r:id="rId4"/>
                        </a:rPr>
                        <a:t>latest Azure Benchmark TCO Kick-Off deck</a:t>
                      </a:r>
                      <a:r>
                        <a:rPr lang="en-AU" sz="1400" b="0">
                          <a:effectLst/>
                          <a:highlight>
                            <a:srgbClr val="FFFF00"/>
                          </a:highlight>
                        </a:rPr>
                        <a:t> </a:t>
                      </a:r>
                      <a:r>
                        <a:rPr lang="en-AU" sz="1400" b="0">
                          <a:effectLst/>
                        </a:rPr>
                        <a:t>and explain the purpose of the assessment and expected outcomes.</a:t>
                      </a:r>
                      <a:endParaRPr lang="en-AU" sz="1400" b="0">
                        <a:effectLst/>
                        <a:latin typeface="Atlassian Sans"/>
                      </a:endParaRPr>
                    </a:p>
                  </a:txBody>
                  <a:tcPr marL="132559" marR="132559" marT="132559" marB="132559" anchor="ctr">
                    <a:lnR w="12700" cmpd="sng">
                      <a:noFill/>
                    </a:lnR>
                    <a:solidFill>
                      <a:schemeClr val="bg1"/>
                    </a:solidFill>
                  </a:tcPr>
                </a:tc>
                <a:extLst>
                  <a:ext uri="{0D108BD9-81ED-4DB2-BD59-A6C34878D82A}">
                    <a16:rowId xmlns:a16="http://schemas.microsoft.com/office/drawing/2014/main" val="651726437"/>
                  </a:ext>
                </a:extLst>
              </a:tr>
              <a:tr h="974611">
                <a:tc>
                  <a:txBody>
                    <a:bodyPr/>
                    <a:lstStyle/>
                    <a:p>
                      <a:pPr algn="l" fontAlgn="t">
                        <a:buNone/>
                      </a:pPr>
                      <a:r>
                        <a:rPr lang="en-AU" sz="1400" b="1">
                          <a:effectLst/>
                        </a:rPr>
                        <a:t>Explain the End-to-End Journey</a:t>
                      </a:r>
                      <a:endParaRPr lang="en-AU" sz="1400" b="0">
                        <a:effectLst/>
                        <a:latin typeface="Atlassian Sans"/>
                      </a:endParaRPr>
                    </a:p>
                  </a:txBody>
                  <a:tcPr marL="132559" marR="132559" marT="132559" marB="132559" anchor="ctr">
                    <a:lnL w="12700" cmpd="sng">
                      <a:noFill/>
                    </a:lnL>
                    <a:solidFill>
                      <a:schemeClr val="accent3">
                        <a:lumMod val="20000"/>
                        <a:lumOff val="80000"/>
                      </a:schemeClr>
                    </a:solidFill>
                  </a:tcPr>
                </a:tc>
                <a:tc>
                  <a:txBody>
                    <a:bodyPr/>
                    <a:lstStyle/>
                    <a:p>
                      <a:pPr algn="l" fontAlgn="t">
                        <a:buNone/>
                      </a:pPr>
                      <a:r>
                        <a:rPr lang="en-AU" sz="1400" b="0">
                          <a:effectLst/>
                        </a:rPr>
                        <a:t>Walk through the full process: </a:t>
                      </a:r>
                      <a:r>
                        <a:rPr lang="en-AU" sz="1400" b="0" err="1">
                          <a:effectLst/>
                        </a:rPr>
                        <a:t>Kickoff</a:t>
                      </a:r>
                      <a:r>
                        <a:rPr lang="en-AU" sz="1400" b="0">
                          <a:effectLst/>
                        </a:rPr>
                        <a:t> → Scan → Planning Workshops → Final Presentation. Help them understand the flow.</a:t>
                      </a:r>
                      <a:endParaRPr lang="en-AU" sz="1400" b="0">
                        <a:effectLst/>
                        <a:latin typeface="Atlassian Sans"/>
                      </a:endParaRPr>
                    </a:p>
                  </a:txBody>
                  <a:tcPr marL="132559" marR="132559" marT="132559" marB="132559" anchor="ctr">
                    <a:lnR w="12700" cmpd="sng">
                      <a:noFill/>
                    </a:lnR>
                    <a:solidFill>
                      <a:schemeClr val="bg1"/>
                    </a:solidFill>
                  </a:tcPr>
                </a:tc>
                <a:extLst>
                  <a:ext uri="{0D108BD9-81ED-4DB2-BD59-A6C34878D82A}">
                    <a16:rowId xmlns:a16="http://schemas.microsoft.com/office/drawing/2014/main" val="1064196534"/>
                  </a:ext>
                </a:extLst>
              </a:tr>
              <a:tr h="704902">
                <a:tc>
                  <a:txBody>
                    <a:bodyPr/>
                    <a:lstStyle/>
                    <a:p>
                      <a:pPr algn="l" fontAlgn="t">
                        <a:buNone/>
                      </a:pPr>
                      <a:r>
                        <a:rPr lang="en-AU" sz="1400" b="1">
                          <a:effectLst/>
                        </a:rPr>
                        <a:t>Explain DMC’s Role</a:t>
                      </a:r>
                      <a:endParaRPr lang="en-AU" sz="1400" b="0">
                        <a:effectLst/>
                        <a:latin typeface="Atlassian Sans"/>
                      </a:endParaRPr>
                    </a:p>
                  </a:txBody>
                  <a:tcPr marL="132559" marR="132559" marT="132559" marB="132559" anchor="ctr">
                    <a:lnL w="12700" cmpd="sng">
                      <a:noFill/>
                    </a:lnL>
                    <a:solidFill>
                      <a:schemeClr val="accent3">
                        <a:lumMod val="20000"/>
                        <a:lumOff val="80000"/>
                      </a:schemeClr>
                    </a:solidFill>
                  </a:tcPr>
                </a:tc>
                <a:tc>
                  <a:txBody>
                    <a:bodyPr/>
                    <a:lstStyle/>
                    <a:p>
                      <a:pPr algn="l" fontAlgn="t">
                        <a:buNone/>
                      </a:pPr>
                      <a:r>
                        <a:rPr lang="en-AU" sz="1400" b="0">
                          <a:effectLst/>
                        </a:rPr>
                        <a:t>Introduce DMC as the next step. Describe what it collects (VM, OS, network data) and why it’s required.</a:t>
                      </a:r>
                      <a:endParaRPr lang="en-AU" sz="1400" b="0">
                        <a:effectLst/>
                        <a:latin typeface="Atlassian Sans"/>
                      </a:endParaRPr>
                    </a:p>
                  </a:txBody>
                  <a:tcPr marL="132559" marR="132559" marT="132559" marB="132559" anchor="ctr">
                    <a:lnR w="12700" cmpd="sng">
                      <a:noFill/>
                    </a:lnR>
                    <a:solidFill>
                      <a:schemeClr val="bg1"/>
                    </a:solidFill>
                  </a:tcPr>
                </a:tc>
                <a:extLst>
                  <a:ext uri="{0D108BD9-81ED-4DB2-BD59-A6C34878D82A}">
                    <a16:rowId xmlns:a16="http://schemas.microsoft.com/office/drawing/2014/main" val="3530876454"/>
                  </a:ext>
                </a:extLst>
              </a:tr>
              <a:tr h="974611">
                <a:tc>
                  <a:txBody>
                    <a:bodyPr/>
                    <a:lstStyle/>
                    <a:p>
                      <a:pPr algn="l" fontAlgn="t">
                        <a:buNone/>
                      </a:pPr>
                      <a:r>
                        <a:rPr lang="en-AU" sz="1400" b="1">
                          <a:effectLst/>
                        </a:rPr>
                        <a:t>Confirm Prerequisites for DMC</a:t>
                      </a:r>
                      <a:endParaRPr lang="en-AU" sz="1400" b="0">
                        <a:effectLst/>
                        <a:latin typeface="Atlassian Sans"/>
                      </a:endParaRPr>
                    </a:p>
                  </a:txBody>
                  <a:tcPr marL="132559" marR="132559" marT="132559" marB="132559" anchor="ctr">
                    <a:lnL w="12700" cmpd="sng">
                      <a:noFill/>
                    </a:lnL>
                    <a:solidFill>
                      <a:schemeClr val="accent3">
                        <a:lumMod val="20000"/>
                        <a:lumOff val="80000"/>
                      </a:schemeClr>
                    </a:solidFill>
                  </a:tcPr>
                </a:tc>
                <a:tc>
                  <a:txBody>
                    <a:bodyPr/>
                    <a:lstStyle/>
                    <a:p>
                      <a:pPr algn="l" fontAlgn="t">
                        <a:buNone/>
                      </a:pPr>
                      <a:r>
                        <a:rPr lang="en-AU" sz="1400" b="0">
                          <a:effectLst/>
                        </a:rPr>
                        <a:t>Make sure they understand the access required: vCenter admin, guest OS creds, </a:t>
                      </a:r>
                      <a:r>
                        <a:rPr lang="en-AU" sz="1400" b="0" err="1">
                          <a:effectLst/>
                        </a:rPr>
                        <a:t>jumpbox</a:t>
                      </a:r>
                      <a:r>
                        <a:rPr lang="en-AU" sz="1400" b="0">
                          <a:effectLst/>
                        </a:rPr>
                        <a:t> with network visibility and DNS.</a:t>
                      </a:r>
                      <a:endParaRPr lang="en-AU" sz="1400" b="0">
                        <a:effectLst/>
                        <a:latin typeface="Atlassian Sans"/>
                      </a:endParaRPr>
                    </a:p>
                  </a:txBody>
                  <a:tcPr marL="132559" marR="132559" marT="132559" marB="132559" anchor="ctr">
                    <a:lnR w="12700" cmpd="sng">
                      <a:noFill/>
                    </a:lnR>
                    <a:solidFill>
                      <a:schemeClr val="bg1"/>
                    </a:solidFill>
                  </a:tcPr>
                </a:tc>
                <a:extLst>
                  <a:ext uri="{0D108BD9-81ED-4DB2-BD59-A6C34878D82A}">
                    <a16:rowId xmlns:a16="http://schemas.microsoft.com/office/drawing/2014/main" val="4293135309"/>
                  </a:ext>
                </a:extLst>
              </a:tr>
              <a:tr h="704902">
                <a:tc>
                  <a:txBody>
                    <a:bodyPr/>
                    <a:lstStyle/>
                    <a:p>
                      <a:pPr algn="l" fontAlgn="t">
                        <a:buNone/>
                      </a:pPr>
                      <a:r>
                        <a:rPr lang="en-AU" sz="1400" b="1">
                          <a:effectLst/>
                        </a:rPr>
                        <a:t>Share Documentation Links</a:t>
                      </a:r>
                      <a:endParaRPr lang="en-AU" sz="1400" b="0">
                        <a:effectLst/>
                        <a:latin typeface="Atlassian Sans"/>
                      </a:endParaRPr>
                    </a:p>
                  </a:txBody>
                  <a:tcPr marL="132559" marR="132559" marT="132559" marB="132559" anchor="ctr">
                    <a:lnL w="12700" cmpd="sng">
                      <a:noFill/>
                    </a:lnL>
                    <a:solidFill>
                      <a:schemeClr val="accent3">
                        <a:lumMod val="20000"/>
                        <a:lumOff val="80000"/>
                      </a:schemeClr>
                    </a:solidFill>
                  </a:tcPr>
                </a:tc>
                <a:tc>
                  <a:txBody>
                    <a:bodyPr/>
                    <a:lstStyle/>
                    <a:p>
                      <a:pPr algn="l" fontAlgn="t">
                        <a:buNone/>
                      </a:pPr>
                      <a:r>
                        <a:rPr lang="en-AU" sz="1400" b="0">
                          <a:effectLst/>
                        </a:rPr>
                        <a:t>Point them to the DMC setup page: </a:t>
                      </a:r>
                      <a:r>
                        <a:rPr lang="en-AU" sz="1400" b="0">
                          <a:solidFill>
                            <a:srgbClr val="1868DB"/>
                          </a:solidFill>
                          <a:effectLst/>
                          <a:hlinkClick r:id="rId5" tooltip="http://learn.drmigrate.com/dmc"/>
                        </a:rPr>
                        <a:t>learn.drmigrate.com/dmc</a:t>
                      </a:r>
                      <a:r>
                        <a:rPr lang="en-AU" sz="1400" b="0">
                          <a:effectLst/>
                        </a:rPr>
                        <a:t> for checklists and technical setup.</a:t>
                      </a:r>
                      <a:endParaRPr lang="en-AU" sz="1400" b="0">
                        <a:effectLst/>
                        <a:latin typeface="Atlassian Sans"/>
                      </a:endParaRPr>
                    </a:p>
                  </a:txBody>
                  <a:tcPr marL="132559" marR="132559" marT="132559" marB="132559" anchor="ctr">
                    <a:lnR w="12700" cmpd="sng">
                      <a:noFill/>
                    </a:lnR>
                    <a:solidFill>
                      <a:schemeClr val="bg1"/>
                    </a:solidFill>
                  </a:tcPr>
                </a:tc>
                <a:extLst>
                  <a:ext uri="{0D108BD9-81ED-4DB2-BD59-A6C34878D82A}">
                    <a16:rowId xmlns:a16="http://schemas.microsoft.com/office/drawing/2014/main" val="2422034033"/>
                  </a:ext>
                </a:extLst>
              </a:tr>
              <a:tr h="797019">
                <a:tc>
                  <a:txBody>
                    <a:bodyPr/>
                    <a:lstStyle/>
                    <a:p>
                      <a:pPr algn="l" fontAlgn="t">
                        <a:buNone/>
                      </a:pPr>
                      <a:r>
                        <a:rPr lang="en-AU" sz="1400" b="1">
                          <a:effectLst/>
                        </a:rPr>
                        <a:t>Set Clear Next Steps</a:t>
                      </a:r>
                      <a:endParaRPr lang="en-AU" sz="1400" b="0">
                        <a:effectLst/>
                        <a:latin typeface="Atlassian Sans"/>
                      </a:endParaRPr>
                    </a:p>
                  </a:txBody>
                  <a:tcPr marL="132559" marR="132559" marT="132559" marB="132559" anchor="ctr">
                    <a:lnL w="12700" cmpd="sng">
                      <a:noFill/>
                    </a:lnL>
                    <a:lnB w="12700" cmpd="sng">
                      <a:noFill/>
                    </a:lnB>
                    <a:solidFill>
                      <a:schemeClr val="accent3">
                        <a:lumMod val="20000"/>
                        <a:lumOff val="80000"/>
                      </a:schemeClr>
                    </a:solidFill>
                  </a:tcPr>
                </a:tc>
                <a:tc>
                  <a:txBody>
                    <a:bodyPr/>
                    <a:lstStyle/>
                    <a:p>
                      <a:pPr algn="l" fontAlgn="t">
                        <a:buNone/>
                      </a:pPr>
                      <a:r>
                        <a:rPr lang="en-AU" sz="1400" b="0">
                          <a:effectLst/>
                        </a:rPr>
                        <a:t>Schedule the data collection session and advise you will send a pre-requisite confirmation email before the call to ensure everything is in place. (See email template on next slide)</a:t>
                      </a:r>
                      <a:endParaRPr lang="en-AU" sz="1400" b="0">
                        <a:effectLst/>
                        <a:latin typeface="Atlassian Sans"/>
                      </a:endParaRPr>
                    </a:p>
                  </a:txBody>
                  <a:tcPr marL="132559" marR="132559" marT="132559" marB="132559" anchor="ctr">
                    <a:lnR w="12700" cmpd="sng">
                      <a:noFill/>
                    </a:lnR>
                    <a:lnB w="12700" cmpd="sng">
                      <a:noFill/>
                    </a:lnB>
                    <a:solidFill>
                      <a:schemeClr val="bg1"/>
                    </a:solidFill>
                  </a:tcPr>
                </a:tc>
                <a:extLst>
                  <a:ext uri="{0D108BD9-81ED-4DB2-BD59-A6C34878D82A}">
                    <a16:rowId xmlns:a16="http://schemas.microsoft.com/office/drawing/2014/main" val="1879359617"/>
                  </a:ext>
                </a:extLst>
              </a:tr>
            </a:tbl>
          </a:graphicData>
        </a:graphic>
      </p:graphicFrame>
    </p:spTree>
    <p:extLst>
      <p:ext uri="{BB962C8B-B14F-4D97-AF65-F5344CB8AC3E}">
        <p14:creationId xmlns:p14="http://schemas.microsoft.com/office/powerpoint/2010/main" val="328555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A32D7D-AF0F-D072-B789-464AD0270B4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46DF3A0-5A28-7F08-C026-01734F390DED}"/>
              </a:ext>
            </a:extLst>
          </p:cNvPr>
          <p:cNvSpPr/>
          <p:nvPr/>
        </p:nvSpPr>
        <p:spPr>
          <a:xfrm>
            <a:off x="0" y="0"/>
            <a:ext cx="12192000" cy="1053298"/>
          </a:xfrm>
          <a:prstGeom prst="rect">
            <a:avLst/>
          </a:prstGeom>
          <a:gradFill>
            <a:gsLst>
              <a:gs pos="0">
                <a:srgbClr val="0078D4"/>
              </a:gs>
              <a:gs pos="100000">
                <a:srgbClr val="A03BC4"/>
              </a:gs>
            </a:gsLst>
            <a:lin ang="19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62D7E0B-DF9C-3AE0-0915-B4BE178BE65F}"/>
              </a:ext>
            </a:extLst>
          </p:cNvPr>
          <p:cNvSpPr txBox="1"/>
          <p:nvPr/>
        </p:nvSpPr>
        <p:spPr>
          <a:xfrm>
            <a:off x="1030099" y="106534"/>
            <a:ext cx="3211131" cy="840230"/>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5400" b="1" kern="0">
                <a:gradFill>
                  <a:gsLst>
                    <a:gs pos="100000">
                      <a:srgbClr val="3763D2"/>
                    </a:gs>
                    <a:gs pos="0">
                      <a:srgbClr val="F4364C"/>
                    </a:gs>
                    <a:gs pos="51000">
                      <a:srgbClr val="C03BC4"/>
                    </a:gs>
                  </a:gsLst>
                  <a:path path="circle">
                    <a:fillToRect l="100000" t="100000"/>
                  </a:path>
                </a:gradFill>
                <a:latin typeface="+mj-lt"/>
                <a:cs typeface="Segoe UI"/>
              </a:defRPr>
            </a:lvl1pPr>
          </a:lstStyle>
          <a:p>
            <a:r>
              <a:rPr lang="en-AU" sz="2800">
                <a:solidFill>
                  <a:schemeClr val="bg1"/>
                </a:solidFill>
                <a:latin typeface="Aptos" panose="020B0004020202020204" pitchFamily="34" charset="0"/>
              </a:rPr>
              <a:t>Email customer confirming access</a:t>
            </a:r>
          </a:p>
        </p:txBody>
      </p:sp>
      <p:sp>
        <p:nvSpPr>
          <p:cNvPr id="8" name="TextBox 7">
            <a:extLst>
              <a:ext uri="{FF2B5EF4-FFF2-40B4-BE49-F238E27FC236}">
                <a16:creationId xmlns:a16="http://schemas.microsoft.com/office/drawing/2014/main" id="{2E7F099B-A386-770D-3512-4B150262FE32}"/>
              </a:ext>
            </a:extLst>
          </p:cNvPr>
          <p:cNvSpPr txBox="1"/>
          <p:nvPr/>
        </p:nvSpPr>
        <p:spPr>
          <a:xfrm>
            <a:off x="4864389" y="157317"/>
            <a:ext cx="6795131" cy="738664"/>
          </a:xfrm>
          <a:prstGeom prst="rect">
            <a:avLst/>
          </a:prstGeom>
          <a:noFill/>
        </p:spPr>
        <p:txBody>
          <a:bodyPr wrap="square">
            <a:spAutoFit/>
          </a:bodyPr>
          <a:lstStyle/>
          <a:p>
            <a:pPr lvl="0">
              <a:buClr>
                <a:srgbClr val="E7E6E6">
                  <a:lumMod val="50000"/>
                </a:srgbClr>
              </a:buClr>
              <a:defRPr/>
            </a:pPr>
            <a:r>
              <a:rPr lang="en-AU" sz="1400">
                <a:solidFill>
                  <a:schemeClr val="bg1"/>
                </a:solidFill>
              </a:rPr>
              <a:t>Ensure all required administrative credentials and network access conditions are confirmed at least 48 hours before the scheduled DMC scan, to ensure a successful, uninterrupted data collection process.</a:t>
            </a:r>
          </a:p>
        </p:txBody>
      </p:sp>
      <p:cxnSp>
        <p:nvCxnSpPr>
          <p:cNvPr id="14" name="Straight Connector 13">
            <a:extLst>
              <a:ext uri="{FF2B5EF4-FFF2-40B4-BE49-F238E27FC236}">
                <a16:creationId xmlns:a16="http://schemas.microsoft.com/office/drawing/2014/main" id="{A7A11A9E-2440-720C-69B2-BC1778DBE563}"/>
              </a:ext>
            </a:extLst>
          </p:cNvPr>
          <p:cNvCxnSpPr/>
          <p:nvPr/>
        </p:nvCxnSpPr>
        <p:spPr>
          <a:xfrm>
            <a:off x="4565378" y="242711"/>
            <a:ext cx="0" cy="6532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2FA03D3-1C0C-809D-5273-9E962F0BE2B1}"/>
              </a:ext>
            </a:extLst>
          </p:cNvPr>
          <p:cNvSpPr txBox="1"/>
          <p:nvPr/>
        </p:nvSpPr>
        <p:spPr>
          <a:xfrm>
            <a:off x="359296" y="3967593"/>
            <a:ext cx="573670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0" name="Table 9">
            <a:extLst>
              <a:ext uri="{FF2B5EF4-FFF2-40B4-BE49-F238E27FC236}">
                <a16:creationId xmlns:a16="http://schemas.microsoft.com/office/drawing/2014/main" id="{9CFFD28E-FA59-4804-0AA9-604FED94223C}"/>
              </a:ext>
            </a:extLst>
          </p:cNvPr>
          <p:cNvGraphicFramePr>
            <a:graphicFrameLocks noGrp="1"/>
          </p:cNvGraphicFramePr>
          <p:nvPr>
            <p:extLst>
              <p:ext uri="{D42A27DB-BD31-4B8C-83A1-F6EECF244321}">
                <p14:modId xmlns:p14="http://schemas.microsoft.com/office/powerpoint/2010/main" val="212860287"/>
              </p:ext>
            </p:extLst>
          </p:nvPr>
        </p:nvGraphicFramePr>
        <p:xfrm>
          <a:off x="0" y="1053299"/>
          <a:ext cx="12192000" cy="5080885"/>
        </p:xfrm>
        <a:graphic>
          <a:graphicData uri="http://schemas.openxmlformats.org/drawingml/2006/table">
            <a:tbl>
              <a:tblPr firstRow="1" bandRow="1">
                <a:tableStyleId>{5A111915-BE36-4E01-A7E5-04B1672EAD32}</a:tableStyleId>
              </a:tblPr>
              <a:tblGrid>
                <a:gridCol w="12192000">
                  <a:extLst>
                    <a:ext uri="{9D8B030D-6E8A-4147-A177-3AD203B41FA5}">
                      <a16:colId xmlns:a16="http://schemas.microsoft.com/office/drawing/2014/main" val="1333819169"/>
                    </a:ext>
                  </a:extLst>
                </a:gridCol>
              </a:tblGrid>
              <a:tr h="508885">
                <a:tc>
                  <a:txBody>
                    <a:bodyPr/>
                    <a:lstStyle/>
                    <a:p>
                      <a:r>
                        <a:rPr lang="en-US" sz="1400" b="0">
                          <a:solidFill>
                            <a:schemeClr val="bg1"/>
                          </a:solidFill>
                        </a:rPr>
                        <a:t>Feel free to edit as necessary. It’s recommended to send 48 hours before the DMC Scan call</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22483715"/>
                  </a:ext>
                </a:extLst>
              </a:tr>
              <a:tr h="4498691">
                <a:tc>
                  <a:txBody>
                    <a:bodyPr/>
                    <a:lstStyle/>
                    <a:p>
                      <a:endParaRPr lang="en-AU" sz="1400" b="1"/>
                    </a:p>
                    <a:p>
                      <a:r>
                        <a:rPr lang="en-AU" sz="1400" b="1"/>
                        <a:t>Subject:</a:t>
                      </a:r>
                      <a:r>
                        <a:rPr lang="en-AU" sz="1400"/>
                        <a:t> Confirming Access Readiness for DMC Scan</a:t>
                      </a:r>
                    </a:p>
                    <a:p>
                      <a:endParaRPr lang="en-AU" sz="1400"/>
                    </a:p>
                    <a:p>
                      <a:r>
                        <a:rPr lang="en-AU" sz="1400"/>
                        <a:t>Hi [Customer Name],</a:t>
                      </a:r>
                    </a:p>
                    <a:p>
                      <a:endParaRPr lang="en-AU" sz="1400"/>
                    </a:p>
                    <a:p>
                      <a:r>
                        <a:rPr lang="en-AU" sz="1400"/>
                        <a:t>Ahead of your scheduled scan session, please confirm the following prerequisites are in place :</a:t>
                      </a:r>
                    </a:p>
                    <a:p>
                      <a:endParaRPr lang="en-AU" sz="1400"/>
                    </a:p>
                    <a:p>
                      <a:pPr>
                        <a:lnSpc>
                          <a:spcPct val="150000"/>
                        </a:lnSpc>
                      </a:pPr>
                      <a:r>
                        <a:rPr lang="en-AU" sz="1400"/>
                        <a:t>✅ An admin with </a:t>
                      </a:r>
                      <a:r>
                        <a:rPr lang="en-AU" sz="1400" b="1"/>
                        <a:t>vCenter Admin</a:t>
                      </a:r>
                      <a:r>
                        <a:rPr lang="en-AU" sz="1400"/>
                        <a:t> credentials is present</a:t>
                      </a:r>
                    </a:p>
                    <a:p>
                      <a:pPr>
                        <a:lnSpc>
                          <a:spcPct val="150000"/>
                        </a:lnSpc>
                      </a:pPr>
                      <a:r>
                        <a:rPr lang="en-AU" sz="1400"/>
                        <a:t>✅ An admin with </a:t>
                      </a:r>
                      <a:r>
                        <a:rPr lang="en-AU" sz="1400" b="1"/>
                        <a:t>Guest Admin</a:t>
                      </a:r>
                      <a:r>
                        <a:rPr lang="en-AU" sz="1400"/>
                        <a:t> credentials for </a:t>
                      </a:r>
                      <a:r>
                        <a:rPr lang="en-AU" sz="1400" b="1"/>
                        <a:t>Windows and Linux</a:t>
                      </a:r>
                      <a:r>
                        <a:rPr lang="en-AU" sz="1400"/>
                        <a:t> is present</a:t>
                      </a:r>
                    </a:p>
                    <a:p>
                      <a:pPr>
                        <a:lnSpc>
                          <a:spcPct val="150000"/>
                        </a:lnSpc>
                      </a:pPr>
                      <a:r>
                        <a:rPr lang="en-AU" sz="1400"/>
                        <a:t>✅ Ensure Jumpbox has </a:t>
                      </a:r>
                      <a:r>
                        <a:rPr lang="en-AU" sz="1400" b="1"/>
                        <a:t>network line of sight</a:t>
                      </a:r>
                      <a:r>
                        <a:rPr lang="en-AU" sz="1400"/>
                        <a:t> to vCenter and </a:t>
                      </a:r>
                      <a:r>
                        <a:rPr lang="en-AU" sz="1400" b="1" err="1"/>
                        <a:t>ESXi</a:t>
                      </a:r>
                      <a:r>
                        <a:rPr lang="en-AU" sz="1400" b="1"/>
                        <a:t> hosts</a:t>
                      </a:r>
                      <a:endParaRPr lang="en-AU" sz="1400"/>
                    </a:p>
                    <a:p>
                      <a:pPr>
                        <a:lnSpc>
                          <a:spcPct val="150000"/>
                        </a:lnSpc>
                      </a:pPr>
                      <a:r>
                        <a:rPr lang="en-AU" sz="1400"/>
                        <a:t>✅ Ensure Jumpbox can </a:t>
                      </a:r>
                      <a:r>
                        <a:rPr lang="en-AU" sz="1400" b="1"/>
                        <a:t>resolve </a:t>
                      </a:r>
                      <a:r>
                        <a:rPr lang="en-AU" sz="1400" b="1" err="1"/>
                        <a:t>ESXi</a:t>
                      </a:r>
                      <a:r>
                        <a:rPr lang="en-AU" sz="1400" b="1"/>
                        <a:t> host via DNS</a:t>
                      </a:r>
                    </a:p>
                    <a:p>
                      <a:endParaRPr lang="en-AU" sz="1400"/>
                    </a:p>
                    <a:p>
                      <a:r>
                        <a:rPr lang="en-AU" sz="1400"/>
                        <a:t>This will help avoid any scan failures or rework.</a:t>
                      </a:r>
                    </a:p>
                    <a:p>
                      <a:endParaRPr lang="en-AU" sz="1400"/>
                    </a:p>
                    <a:p>
                      <a:r>
                        <a:rPr lang="en-AU" sz="1400"/>
                        <a:t>Additional setup guidance and documentation is available at:</a:t>
                      </a:r>
                      <a:br>
                        <a:rPr lang="en-AU" sz="1400"/>
                      </a:br>
                      <a:r>
                        <a:rPr lang="en-AU" sz="1400"/>
                        <a:t>👉 </a:t>
                      </a:r>
                      <a:r>
                        <a:rPr lang="en-AU" sz="1400">
                          <a:hlinkClick r:id="rId2"/>
                        </a:rPr>
                        <a:t>https://learn.drmigrate.com/dmc</a:t>
                      </a:r>
                      <a:endParaRPr lang="en-AU" sz="1400"/>
                    </a:p>
                    <a:p>
                      <a:endParaRPr lang="en-AU" sz="1400"/>
                    </a:p>
                    <a:p>
                      <a:r>
                        <a:rPr lang="en-AU" sz="1400"/>
                        <a:t>Please confirm once these are in place. </a:t>
                      </a:r>
                    </a:p>
                    <a:p>
                      <a:r>
                        <a:rPr lang="en-AU" sz="1400"/>
                        <a:t>Thanks!</a:t>
                      </a:r>
                      <a:endParaRPr lang="en-US" sz="1400"/>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0805144"/>
                  </a:ext>
                </a:extLst>
              </a:tr>
            </a:tbl>
          </a:graphicData>
        </a:graphic>
      </p:graphicFrame>
      <p:pic>
        <p:nvPicPr>
          <p:cNvPr id="18" name="Graphic 17">
            <a:extLst>
              <a:ext uri="{FF2B5EF4-FFF2-40B4-BE49-F238E27FC236}">
                <a16:creationId xmlns:a16="http://schemas.microsoft.com/office/drawing/2014/main" id="{F1920B19-F39B-964F-CC0D-53E62ADE31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7732" y="181952"/>
            <a:ext cx="632862" cy="632862"/>
          </a:xfrm>
          <a:prstGeom prst="rect">
            <a:avLst/>
          </a:prstGeom>
        </p:spPr>
      </p:pic>
    </p:spTree>
    <p:extLst>
      <p:ext uri="{BB962C8B-B14F-4D97-AF65-F5344CB8AC3E}">
        <p14:creationId xmlns:p14="http://schemas.microsoft.com/office/powerpoint/2010/main" val="3333634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81134F-4B37-B005-40CC-FF241BF41EF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5FDE56D-6242-B983-9CD1-C50AB54255CF}"/>
              </a:ext>
            </a:extLst>
          </p:cNvPr>
          <p:cNvSpPr/>
          <p:nvPr/>
        </p:nvSpPr>
        <p:spPr>
          <a:xfrm>
            <a:off x="0" y="0"/>
            <a:ext cx="12192000" cy="1053298"/>
          </a:xfrm>
          <a:prstGeom prst="rect">
            <a:avLst/>
          </a:prstGeom>
          <a:gradFill>
            <a:gsLst>
              <a:gs pos="0">
                <a:srgbClr val="0078D4"/>
              </a:gs>
              <a:gs pos="100000">
                <a:srgbClr val="A03BC4"/>
              </a:gs>
            </a:gsLst>
            <a:lin ang="19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0483B71-AD2A-5AF0-3B8D-7DE6F9062418}"/>
              </a:ext>
            </a:extLst>
          </p:cNvPr>
          <p:cNvSpPr txBox="1"/>
          <p:nvPr/>
        </p:nvSpPr>
        <p:spPr>
          <a:xfrm>
            <a:off x="1030099" y="106534"/>
            <a:ext cx="3211131" cy="840230"/>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5400" b="1" kern="0">
                <a:gradFill>
                  <a:gsLst>
                    <a:gs pos="100000">
                      <a:srgbClr val="3763D2"/>
                    </a:gs>
                    <a:gs pos="0">
                      <a:srgbClr val="F4364C"/>
                    </a:gs>
                    <a:gs pos="51000">
                      <a:srgbClr val="C03BC4"/>
                    </a:gs>
                  </a:gsLst>
                  <a:path path="circle">
                    <a:fillToRect l="100000" t="100000"/>
                  </a:path>
                </a:gradFill>
                <a:latin typeface="+mj-lt"/>
                <a:cs typeface="Segoe UI"/>
              </a:defRPr>
            </a:lvl1pPr>
          </a:lstStyle>
          <a:p>
            <a:r>
              <a:rPr lang="en-AU" sz="2800">
                <a:solidFill>
                  <a:schemeClr val="bg1"/>
                </a:solidFill>
                <a:latin typeface="Aptos" panose="020B0004020202020204" pitchFamily="34" charset="0"/>
              </a:rPr>
              <a:t>DMC Scan	</a:t>
            </a:r>
          </a:p>
        </p:txBody>
      </p:sp>
      <p:sp>
        <p:nvSpPr>
          <p:cNvPr id="5" name="TextBox 4">
            <a:extLst>
              <a:ext uri="{FF2B5EF4-FFF2-40B4-BE49-F238E27FC236}">
                <a16:creationId xmlns:a16="http://schemas.microsoft.com/office/drawing/2014/main" id="{7E708E4A-0ADE-8E05-337F-F78C5E28473D}"/>
              </a:ext>
            </a:extLst>
          </p:cNvPr>
          <p:cNvSpPr txBox="1"/>
          <p:nvPr/>
        </p:nvSpPr>
        <p:spPr>
          <a:xfrm>
            <a:off x="4819049" y="242711"/>
            <a:ext cx="6795131" cy="523220"/>
          </a:xfrm>
          <a:prstGeom prst="rect">
            <a:avLst/>
          </a:prstGeom>
          <a:noFill/>
        </p:spPr>
        <p:txBody>
          <a:bodyPr wrap="square">
            <a:spAutoFit/>
          </a:bodyPr>
          <a:lstStyle/>
          <a:p>
            <a:pPr lvl="0">
              <a:buClr>
                <a:srgbClr val="E7E6E6">
                  <a:lumMod val="50000"/>
                </a:srgbClr>
              </a:buClr>
              <a:defRPr/>
            </a:pPr>
            <a:r>
              <a:rPr lang="en-AU" sz="1400">
                <a:solidFill>
                  <a:schemeClr val="bg1"/>
                </a:solidFill>
              </a:rPr>
              <a:t>Collect infrastructure and application metadata from the customer environment using the Dr Migrate Collector (DMC) to enable downstream insights and planning.</a:t>
            </a:r>
            <a:endParaRPr kumimoji="0" lang="en-AU" sz="1400" b="0" i="0" u="none" strike="noStrike" kern="1200" cap="none" spc="0" normalizeH="0" baseline="0" noProof="0">
              <a:ln>
                <a:noFill/>
              </a:ln>
              <a:solidFill>
                <a:schemeClr val="bg1"/>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id="{AF926F26-A1F8-C0EF-B5B6-1BC87A6070C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41561" y="132380"/>
            <a:ext cx="788538" cy="788538"/>
          </a:xfrm>
          <a:prstGeom prst="rect">
            <a:avLst/>
          </a:prstGeom>
        </p:spPr>
      </p:pic>
      <p:cxnSp>
        <p:nvCxnSpPr>
          <p:cNvPr id="12" name="Straight Connector 11">
            <a:extLst>
              <a:ext uri="{FF2B5EF4-FFF2-40B4-BE49-F238E27FC236}">
                <a16:creationId xmlns:a16="http://schemas.microsoft.com/office/drawing/2014/main" id="{C49F2935-1AA6-F106-EDAB-D1CCE7B5AEE2}"/>
              </a:ext>
            </a:extLst>
          </p:cNvPr>
          <p:cNvCxnSpPr/>
          <p:nvPr/>
        </p:nvCxnSpPr>
        <p:spPr>
          <a:xfrm>
            <a:off x="4565378" y="242711"/>
            <a:ext cx="0" cy="6532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1E34CC15-FD8F-010A-7855-B14D6A61A6D4}"/>
              </a:ext>
            </a:extLst>
          </p:cNvPr>
          <p:cNvGraphicFramePr>
            <a:graphicFrameLocks noGrp="1"/>
          </p:cNvGraphicFramePr>
          <p:nvPr>
            <p:extLst>
              <p:ext uri="{D42A27DB-BD31-4B8C-83A1-F6EECF244321}">
                <p14:modId xmlns:p14="http://schemas.microsoft.com/office/powerpoint/2010/main" val="226422552"/>
              </p:ext>
            </p:extLst>
          </p:nvPr>
        </p:nvGraphicFramePr>
        <p:xfrm>
          <a:off x="1" y="1053302"/>
          <a:ext cx="12191999" cy="6274971"/>
        </p:xfrm>
        <a:graphic>
          <a:graphicData uri="http://schemas.openxmlformats.org/drawingml/2006/table">
            <a:tbl>
              <a:tblPr>
                <a:tableStyleId>{B301B821-A1FF-4177-AEE7-76D212191A09}</a:tableStyleId>
              </a:tblPr>
              <a:tblGrid>
                <a:gridCol w="3988285">
                  <a:extLst>
                    <a:ext uri="{9D8B030D-6E8A-4147-A177-3AD203B41FA5}">
                      <a16:colId xmlns:a16="http://schemas.microsoft.com/office/drawing/2014/main" val="1667835502"/>
                    </a:ext>
                  </a:extLst>
                </a:gridCol>
                <a:gridCol w="8203714">
                  <a:extLst>
                    <a:ext uri="{9D8B030D-6E8A-4147-A177-3AD203B41FA5}">
                      <a16:colId xmlns:a16="http://schemas.microsoft.com/office/drawing/2014/main" val="536833704"/>
                    </a:ext>
                  </a:extLst>
                </a:gridCol>
              </a:tblGrid>
              <a:tr h="0">
                <a:tc>
                  <a:txBody>
                    <a:bodyPr/>
                    <a:lstStyle/>
                    <a:p>
                      <a:pPr algn="l" fontAlgn="t">
                        <a:buNone/>
                      </a:pPr>
                      <a:r>
                        <a:rPr lang="en-AU" sz="1600" b="1">
                          <a:solidFill>
                            <a:schemeClr val="bg1"/>
                          </a:solidFill>
                          <a:effectLst/>
                          <a:latin typeface="+mn-lt"/>
                        </a:rPr>
                        <a:t>Activity</a:t>
                      </a:r>
                      <a:endParaRPr lang="en-AU" sz="1600" b="0">
                        <a:solidFill>
                          <a:schemeClr val="bg1"/>
                        </a:solidFill>
                        <a:effectLst/>
                        <a:latin typeface="+mn-lt"/>
                      </a:endParaRPr>
                    </a:p>
                  </a:txBody>
                  <a:tcPr marL="132559" marR="132559" marT="132559" marB="132559" anchor="ctr">
                    <a:lnL w="12700" cmpd="sng">
                      <a:noFill/>
                    </a:lnL>
                    <a:lnT w="12700" cmpd="sng">
                      <a:noFill/>
                    </a:lnT>
                    <a:solidFill>
                      <a:schemeClr val="tx1"/>
                    </a:solidFill>
                  </a:tcPr>
                </a:tc>
                <a:tc>
                  <a:txBody>
                    <a:bodyPr/>
                    <a:lstStyle/>
                    <a:p>
                      <a:pPr algn="l" fontAlgn="t">
                        <a:buNone/>
                      </a:pPr>
                      <a:r>
                        <a:rPr lang="en-AU" sz="1600" b="1">
                          <a:solidFill>
                            <a:schemeClr val="bg1"/>
                          </a:solidFill>
                          <a:effectLst/>
                          <a:latin typeface="+mn-lt"/>
                        </a:rPr>
                        <a:t>Guidance</a:t>
                      </a:r>
                      <a:endParaRPr lang="en-AU" sz="1600" b="0">
                        <a:solidFill>
                          <a:schemeClr val="bg1"/>
                        </a:solidFill>
                        <a:effectLst/>
                        <a:latin typeface="+mn-lt"/>
                      </a:endParaRPr>
                    </a:p>
                  </a:txBody>
                  <a:tcPr marL="137160" marR="137160" marT="137160" marB="137160" anchor="ctr">
                    <a:lnR w="12700" cmpd="sng">
                      <a:noFill/>
                    </a:lnR>
                    <a:lnT w="12700" cmpd="sng">
                      <a:noFill/>
                    </a:lnT>
                    <a:solidFill>
                      <a:schemeClr val="tx1"/>
                    </a:solidFill>
                  </a:tcPr>
                </a:tc>
                <a:extLst>
                  <a:ext uri="{0D108BD9-81ED-4DB2-BD59-A6C34878D82A}">
                    <a16:rowId xmlns:a16="http://schemas.microsoft.com/office/drawing/2014/main" val="623071863"/>
                  </a:ext>
                </a:extLst>
              </a:tr>
              <a:tr h="629100">
                <a:tc>
                  <a:txBody>
                    <a:bodyPr/>
                    <a:lstStyle/>
                    <a:p>
                      <a:pPr algn="l" fontAlgn="t">
                        <a:buNone/>
                      </a:pPr>
                      <a:r>
                        <a:rPr lang="en-AU" sz="1400" b="1"/>
                        <a:t> </a:t>
                      </a:r>
                      <a:r>
                        <a:rPr lang="en-AU" sz="1400" b="1">
                          <a:hlinkClick r:id="rId5"/>
                        </a:rPr>
                        <a:t>Add the DMC User in Dr Migrate</a:t>
                      </a:r>
                      <a:endParaRPr lang="en-AU" sz="1400" b="0">
                        <a:effectLst/>
                        <a:latin typeface="+mn-lt"/>
                      </a:endParaRPr>
                    </a:p>
                  </a:txBody>
                  <a:tcPr marL="137160" marR="137160" marT="86400" marB="86400" anchor="ctr">
                    <a:lnL w="12700" cmpd="sng">
                      <a:noFill/>
                    </a:lnL>
                    <a:solidFill>
                      <a:schemeClr val="accent3">
                        <a:lumMod val="20000"/>
                        <a:lumOff val="80000"/>
                      </a:schemeClr>
                    </a:solidFill>
                  </a:tcPr>
                </a:tc>
                <a:tc>
                  <a:txBody>
                    <a:bodyPr/>
                    <a:lstStyle/>
                    <a:p>
                      <a:r>
                        <a:rPr lang="en-AU" sz="1400"/>
                        <a:t>Ensure the user responsible for running DMC is added as a user to Dr Migrate. This user will require permissions to download and run the collector. </a:t>
                      </a:r>
                    </a:p>
                  </a:txBody>
                  <a:tcPr marL="137160" marR="137160" marT="86400" marB="86400" anchor="ctr">
                    <a:lnR w="12700" cmpd="sng">
                      <a:noFill/>
                    </a:lnR>
                    <a:solidFill>
                      <a:schemeClr val="bg1"/>
                    </a:solidFill>
                  </a:tcPr>
                </a:tc>
                <a:extLst>
                  <a:ext uri="{0D108BD9-81ED-4DB2-BD59-A6C34878D82A}">
                    <a16:rowId xmlns:a16="http://schemas.microsoft.com/office/drawing/2014/main" val="651726437"/>
                  </a:ext>
                </a:extLst>
              </a:tr>
              <a:tr h="495838">
                <a:tc>
                  <a:txBody>
                    <a:bodyPr/>
                    <a:lstStyle/>
                    <a:p>
                      <a:pPr marL="133350" indent="0" algn="l" defTabSz="914400" rtl="0" eaLnBrk="1" fontAlgn="t" latinLnBrk="0" hangingPunct="1">
                        <a:buNone/>
                        <a:tabLst/>
                      </a:pPr>
                      <a:r>
                        <a:rPr lang="en-AU" sz="1400" b="1" kern="1200">
                          <a:solidFill>
                            <a:schemeClr val="dk1"/>
                          </a:solidFill>
                          <a:latin typeface="+mn-lt"/>
                          <a:ea typeface="+mn-ea"/>
                          <a:cs typeface="+mn-cs"/>
                          <a:hlinkClick r:id="rId6"/>
                        </a:rPr>
                        <a:t>Activate Dr Migrate License</a:t>
                      </a:r>
                      <a:endParaRPr lang="en-AU" sz="1400" b="1" kern="1200">
                        <a:solidFill>
                          <a:schemeClr val="dk1"/>
                        </a:solidFill>
                        <a:latin typeface="+mn-lt"/>
                        <a:ea typeface="+mn-ea"/>
                        <a:cs typeface="+mn-cs"/>
                      </a:endParaRPr>
                    </a:p>
                  </a:txBody>
                  <a:tcPr marL="45804" marR="45804" marT="22902" marB="22902" anchor="ctr">
                    <a:lnL w="12700" cmpd="sng">
                      <a:noFill/>
                    </a:lnL>
                    <a:solidFill>
                      <a:schemeClr val="accent3">
                        <a:lumMod val="20000"/>
                        <a:lumOff val="80000"/>
                      </a:schemeClr>
                    </a:solidFill>
                  </a:tcPr>
                </a:tc>
                <a:tc>
                  <a:txBody>
                    <a:bodyPr/>
                    <a:lstStyle/>
                    <a:p>
                      <a:pPr marL="90170" indent="0" algn="l" defTabSz="914400" rtl="0" eaLnBrk="1" fontAlgn="t" latinLnBrk="0" hangingPunct="1">
                        <a:buNone/>
                        <a:tabLst/>
                      </a:pPr>
                      <a:r>
                        <a:rPr lang="en-AU" sz="1400" b="0" kern="1200">
                          <a:solidFill>
                            <a:schemeClr val="dk1"/>
                          </a:solidFill>
                          <a:latin typeface="+mn-lt"/>
                          <a:ea typeface="+mn-ea"/>
                          <a:cs typeface="+mn-cs"/>
                        </a:rPr>
                        <a:t>Link the customers Dr Migrate instance to their Azure Tenant to complete activation. </a:t>
                      </a:r>
                    </a:p>
                  </a:txBody>
                  <a:tcPr marL="45804" marR="45804" marT="22902" marB="22902" anchor="ctr">
                    <a:lnR w="12700" cmpd="sng">
                      <a:noFill/>
                    </a:lnR>
                    <a:solidFill>
                      <a:schemeClr val="bg1"/>
                    </a:solidFill>
                  </a:tcPr>
                </a:tc>
                <a:extLst>
                  <a:ext uri="{0D108BD9-81ED-4DB2-BD59-A6C34878D82A}">
                    <a16:rowId xmlns:a16="http://schemas.microsoft.com/office/drawing/2014/main" val="3760956164"/>
                  </a:ext>
                </a:extLst>
              </a:tr>
              <a:tr h="495838">
                <a:tc>
                  <a:txBody>
                    <a:bodyPr/>
                    <a:lstStyle/>
                    <a:p>
                      <a:pPr marL="133350" indent="0" algn="l" defTabSz="914400" rtl="0" eaLnBrk="1" fontAlgn="t" latinLnBrk="0" hangingPunct="1">
                        <a:buNone/>
                        <a:tabLst/>
                      </a:pPr>
                      <a:r>
                        <a:rPr lang="en-AU" sz="1400" b="1" kern="1200">
                          <a:solidFill>
                            <a:schemeClr val="dk1"/>
                          </a:solidFill>
                          <a:latin typeface="+mn-lt"/>
                          <a:ea typeface="+mn-ea"/>
                          <a:cs typeface="+mn-cs"/>
                        </a:rPr>
                        <a:t>Download and Launch DMC Package</a:t>
                      </a:r>
                    </a:p>
                  </a:txBody>
                  <a:tcPr marL="45804" marR="45804" marT="22902" marB="22902" anchor="ctr">
                    <a:lnL w="12700" cmpd="sng">
                      <a:noFill/>
                    </a:lnL>
                    <a:solidFill>
                      <a:schemeClr val="accent3">
                        <a:lumMod val="20000"/>
                        <a:lumOff val="80000"/>
                      </a:schemeClr>
                    </a:solidFill>
                  </a:tcPr>
                </a:tc>
                <a:tc>
                  <a:txBody>
                    <a:bodyPr/>
                    <a:lstStyle/>
                    <a:p>
                      <a:pPr marL="90170" indent="0" algn="l" defTabSz="914400" rtl="0" eaLnBrk="1" fontAlgn="t" latinLnBrk="0" hangingPunct="1">
                        <a:buNone/>
                        <a:tabLst/>
                      </a:pPr>
                      <a:r>
                        <a:rPr lang="en-AU" sz="1400" b="0" kern="1200">
                          <a:solidFill>
                            <a:schemeClr val="dk1"/>
                          </a:solidFill>
                          <a:latin typeface="+mn-lt"/>
                          <a:ea typeface="+mn-ea"/>
                          <a:cs typeface="+mn-cs"/>
                        </a:rPr>
                        <a:t>Have the assigned user log in to Dr Migrate and download DMC. The package should be launched from a jump box or a network-accessible admin workstation with access to target systems.</a:t>
                      </a:r>
                    </a:p>
                  </a:txBody>
                  <a:tcPr marL="45804" marR="45804" marT="22902" marB="22902" anchor="ctr">
                    <a:lnR w="12700" cmpd="sng">
                      <a:noFill/>
                    </a:lnR>
                    <a:solidFill>
                      <a:schemeClr val="bg1"/>
                    </a:solidFill>
                  </a:tcPr>
                </a:tc>
                <a:extLst>
                  <a:ext uri="{0D108BD9-81ED-4DB2-BD59-A6C34878D82A}">
                    <a16:rowId xmlns:a16="http://schemas.microsoft.com/office/drawing/2014/main" val="2678723887"/>
                  </a:ext>
                </a:extLst>
              </a:tr>
              <a:tr h="627427">
                <a:tc>
                  <a:txBody>
                    <a:bodyPr/>
                    <a:lstStyle/>
                    <a:p>
                      <a:pPr marL="133350" indent="0" algn="l" defTabSz="914400" rtl="0" eaLnBrk="1" fontAlgn="t" latinLnBrk="0" hangingPunct="1">
                        <a:buNone/>
                        <a:tabLst/>
                      </a:pPr>
                      <a:r>
                        <a:rPr lang="en-AU" sz="1400" b="1" kern="1200">
                          <a:solidFill>
                            <a:schemeClr val="dk1"/>
                          </a:solidFill>
                          <a:latin typeface="+mn-lt"/>
                          <a:ea typeface="+mn-ea"/>
                          <a:cs typeface="+mn-cs"/>
                          <a:hlinkClick r:id="rId7"/>
                        </a:rPr>
                        <a:t>Step Through the DMC Wizard</a:t>
                      </a:r>
                      <a:endParaRPr lang="en-AU" sz="1400" b="1" kern="1200">
                        <a:solidFill>
                          <a:schemeClr val="dk1"/>
                        </a:solidFill>
                        <a:latin typeface="+mn-lt"/>
                        <a:ea typeface="+mn-ea"/>
                        <a:cs typeface="+mn-cs"/>
                      </a:endParaRPr>
                    </a:p>
                  </a:txBody>
                  <a:tcPr marL="45804" marR="45804" marT="22902" marB="22902" anchor="ctr">
                    <a:lnL w="12700" cmpd="sng">
                      <a:noFill/>
                    </a:lnL>
                    <a:solidFill>
                      <a:schemeClr val="accent3">
                        <a:lumMod val="20000"/>
                        <a:lumOff val="80000"/>
                      </a:schemeClr>
                    </a:solidFill>
                  </a:tcPr>
                </a:tc>
                <a:tc>
                  <a:txBody>
                    <a:bodyPr/>
                    <a:lstStyle/>
                    <a:p>
                      <a:pPr marL="90170" indent="0" algn="l" defTabSz="914400" rtl="0" eaLnBrk="1" fontAlgn="t" latinLnBrk="0" hangingPunct="1">
                        <a:buNone/>
                        <a:tabLst/>
                      </a:pPr>
                      <a:r>
                        <a:rPr lang="en-AU" sz="1400" b="0" kern="1200">
                          <a:solidFill>
                            <a:schemeClr val="dk1"/>
                          </a:solidFill>
                          <a:latin typeface="+mn-lt"/>
                          <a:ea typeface="+mn-ea"/>
                          <a:cs typeface="+mn-cs"/>
                        </a:rPr>
                        <a:t>The user will walk through the DMC wizard, entering credentials and connection details for each target environment.</a:t>
                      </a:r>
                    </a:p>
                  </a:txBody>
                  <a:tcPr marL="45804" marR="45804" marT="22902" marB="22902" anchor="ctr">
                    <a:lnR w="12700" cmpd="sng">
                      <a:noFill/>
                    </a:lnR>
                    <a:solidFill>
                      <a:schemeClr val="bg1"/>
                    </a:solidFill>
                  </a:tcPr>
                </a:tc>
                <a:extLst>
                  <a:ext uri="{0D108BD9-81ED-4DB2-BD59-A6C34878D82A}">
                    <a16:rowId xmlns:a16="http://schemas.microsoft.com/office/drawing/2014/main" val="2205567200"/>
                  </a:ext>
                </a:extLst>
              </a:tr>
              <a:tr h="595929">
                <a:tc>
                  <a:txBody>
                    <a:bodyPr/>
                    <a:lstStyle/>
                    <a:p>
                      <a:pPr marL="133350" indent="0" algn="l" defTabSz="914400" rtl="0" eaLnBrk="1" fontAlgn="t" latinLnBrk="0" hangingPunct="1">
                        <a:buNone/>
                        <a:tabLst/>
                      </a:pPr>
                      <a:r>
                        <a:rPr lang="en-AU" sz="1400" b="1" kern="1200">
                          <a:solidFill>
                            <a:schemeClr val="dk1"/>
                          </a:solidFill>
                          <a:latin typeface="+mn-lt"/>
                          <a:ea typeface="+mn-ea"/>
                          <a:cs typeface="+mn-cs"/>
                        </a:rPr>
                        <a:t>Adjust Scan Scope (Optional)</a:t>
                      </a:r>
                    </a:p>
                  </a:txBody>
                  <a:tcPr marL="45804" marR="45804" marT="22902" marB="22902" anchor="ctr">
                    <a:lnL w="12700" cmpd="sng">
                      <a:noFill/>
                    </a:lnL>
                    <a:solidFill>
                      <a:schemeClr val="accent3">
                        <a:lumMod val="20000"/>
                        <a:lumOff val="80000"/>
                      </a:schemeClr>
                    </a:solidFill>
                  </a:tcPr>
                </a:tc>
                <a:tc>
                  <a:txBody>
                    <a:bodyPr/>
                    <a:lstStyle/>
                    <a:p>
                      <a:pPr marL="90170" indent="0" algn="l" defTabSz="914400" rtl="0" eaLnBrk="1" fontAlgn="t" latinLnBrk="0" hangingPunct="1">
                        <a:buNone/>
                        <a:tabLst/>
                      </a:pPr>
                      <a:r>
                        <a:rPr lang="en-AU" sz="1400" b="0" kern="1200">
                          <a:solidFill>
                            <a:schemeClr val="dk1"/>
                          </a:solidFill>
                          <a:latin typeface="+mn-lt"/>
                          <a:ea typeface="+mn-ea"/>
                          <a:cs typeface="+mn-cs"/>
                        </a:rPr>
                        <a:t>DMC will auto-discover servers and devices. Customers can optionally deselect workloads they do not wish to include. By default, all discovered assets are selected.</a:t>
                      </a:r>
                    </a:p>
                  </a:txBody>
                  <a:tcPr marL="45804" marR="45804" marT="22902" marB="22902" anchor="ctr">
                    <a:lnR w="12700" cmpd="sng">
                      <a:noFill/>
                    </a:lnR>
                    <a:solidFill>
                      <a:schemeClr val="bg1"/>
                    </a:solidFill>
                  </a:tcPr>
                </a:tc>
                <a:extLst>
                  <a:ext uri="{0D108BD9-81ED-4DB2-BD59-A6C34878D82A}">
                    <a16:rowId xmlns:a16="http://schemas.microsoft.com/office/drawing/2014/main" val="3432234499"/>
                  </a:ext>
                </a:extLst>
              </a:tr>
              <a:tr h="719725">
                <a:tc>
                  <a:txBody>
                    <a:bodyPr/>
                    <a:lstStyle/>
                    <a:p>
                      <a:pPr marL="133350" indent="0" algn="l" defTabSz="914400" rtl="0" eaLnBrk="1" fontAlgn="t" latinLnBrk="0" hangingPunct="1">
                        <a:buNone/>
                        <a:tabLst/>
                      </a:pPr>
                      <a:r>
                        <a:rPr lang="en-AU" sz="1400" b="1" kern="1200">
                          <a:solidFill>
                            <a:schemeClr val="dk1"/>
                          </a:solidFill>
                          <a:latin typeface="+mn-lt"/>
                          <a:ea typeface="+mn-ea"/>
                          <a:cs typeface="+mn-cs"/>
                          <a:hlinkClick r:id="rId8"/>
                        </a:rPr>
                        <a:t>Review Results &amp; Troubleshoot Issues</a:t>
                      </a:r>
                    </a:p>
                  </a:txBody>
                  <a:tcPr marL="45804" marR="45804" marT="22902" marB="22902" anchor="ctr">
                    <a:lnL w="12700" cmpd="sng">
                      <a:noFill/>
                    </a:lnL>
                    <a:solidFill>
                      <a:schemeClr val="accent3">
                        <a:lumMod val="20000"/>
                        <a:lumOff val="80000"/>
                      </a:schemeClr>
                    </a:solidFill>
                  </a:tcPr>
                </a:tc>
                <a:tc>
                  <a:txBody>
                    <a:bodyPr/>
                    <a:lstStyle/>
                    <a:p>
                      <a:pPr marL="90170" indent="0" algn="l" rtl="0" eaLnBrk="1" fontAlgn="t" latinLnBrk="0" hangingPunct="1">
                        <a:buNone/>
                      </a:pPr>
                      <a:r>
                        <a:rPr lang="en-AU" sz="1400" b="0" kern="1200">
                          <a:solidFill>
                            <a:schemeClr val="dk1"/>
                          </a:solidFill>
                          <a:latin typeface="+mn-lt"/>
                          <a:ea typeface="+mn-ea"/>
                          <a:cs typeface="+mn-cs"/>
                        </a:rPr>
                        <a:t>Once scanning completes, review the summary. If issues are detected, download the scan report, remediate where possible, and rerun the scan as needed. You can upload multiple scan results into Dr Migrate, so uploading what was scanned is a great way to get the ball rolling.</a:t>
                      </a:r>
                    </a:p>
                  </a:txBody>
                  <a:tcPr marL="45804" marR="45804" marT="22902" marB="22902" anchor="ctr">
                    <a:lnR w="12700" cmpd="sng">
                      <a:noFill/>
                    </a:lnR>
                    <a:solidFill>
                      <a:schemeClr val="bg1"/>
                    </a:solidFill>
                  </a:tcPr>
                </a:tc>
                <a:extLst>
                  <a:ext uri="{0D108BD9-81ED-4DB2-BD59-A6C34878D82A}">
                    <a16:rowId xmlns:a16="http://schemas.microsoft.com/office/drawing/2014/main" val="1789593473"/>
                  </a:ext>
                </a:extLst>
              </a:tr>
              <a:tr h="945502">
                <a:tc>
                  <a:txBody>
                    <a:bodyPr/>
                    <a:lstStyle/>
                    <a:p>
                      <a:pPr marL="133350" indent="0" algn="l" defTabSz="914400" rtl="0" eaLnBrk="1" fontAlgn="t" latinLnBrk="0" hangingPunct="1">
                        <a:buNone/>
                        <a:tabLst/>
                      </a:pPr>
                      <a:r>
                        <a:rPr lang="en-AU" sz="1400" b="1" kern="1200">
                          <a:solidFill>
                            <a:schemeClr val="dk1"/>
                          </a:solidFill>
                          <a:latin typeface="+mn-lt"/>
                          <a:ea typeface="+mn-ea"/>
                          <a:cs typeface="+mn-cs"/>
                          <a:hlinkClick r:id="rId9"/>
                        </a:rPr>
                        <a:t>Upload Scan Results into Dr Migrate</a:t>
                      </a:r>
                      <a:endParaRPr lang="en-AU" sz="1400" b="1" kern="1200">
                        <a:solidFill>
                          <a:schemeClr val="dk1"/>
                        </a:solidFill>
                        <a:latin typeface="+mn-lt"/>
                        <a:ea typeface="+mn-ea"/>
                        <a:cs typeface="+mn-cs"/>
                      </a:endParaRPr>
                    </a:p>
                  </a:txBody>
                  <a:tcPr marL="45804" marR="45804" marT="22902" marB="22902" anchor="ctr">
                    <a:lnL w="12700" cmpd="sng">
                      <a:noFill/>
                    </a:lnL>
                    <a:solidFill>
                      <a:schemeClr val="accent3">
                        <a:lumMod val="20000"/>
                        <a:lumOff val="80000"/>
                      </a:schemeClr>
                    </a:solidFill>
                  </a:tcPr>
                </a:tc>
                <a:tc>
                  <a:txBody>
                    <a:bodyPr/>
                    <a:lstStyle/>
                    <a:p>
                      <a:pPr marL="90170" indent="0" algn="l" defTabSz="914400" rtl="0" eaLnBrk="1" fontAlgn="t" latinLnBrk="0" hangingPunct="1">
                        <a:buNone/>
                        <a:tabLst/>
                      </a:pPr>
                      <a:r>
                        <a:rPr lang="en-AU" sz="1400" b="0" kern="1200">
                          <a:solidFill>
                            <a:schemeClr val="dk1"/>
                          </a:solidFill>
                          <a:latin typeface="+mn-lt"/>
                          <a:ea typeface="+mn-ea"/>
                          <a:cs typeface="+mn-cs"/>
                        </a:rPr>
                        <a:t>After a successful scan, the user should upload the encrypted ZIP file and associated decryption key into Dr Migrate using the same portal.</a:t>
                      </a:r>
                    </a:p>
                  </a:txBody>
                  <a:tcPr marL="45804" marR="45804" marT="22902" marB="22902" anchor="ctr">
                    <a:lnR w="12700" cmpd="sng">
                      <a:noFill/>
                    </a:lnR>
                    <a:solidFill>
                      <a:schemeClr val="bg1"/>
                    </a:solidFill>
                  </a:tcPr>
                </a:tc>
                <a:extLst>
                  <a:ext uri="{0D108BD9-81ED-4DB2-BD59-A6C34878D82A}">
                    <a16:rowId xmlns:a16="http://schemas.microsoft.com/office/drawing/2014/main" val="3830352400"/>
                  </a:ext>
                </a:extLst>
              </a:tr>
              <a:tr h="1247452">
                <a:tc>
                  <a:txBody>
                    <a:bodyPr/>
                    <a:lstStyle/>
                    <a:p>
                      <a:pPr marL="133350" indent="0" algn="l" defTabSz="914400" rtl="0" eaLnBrk="1" fontAlgn="t" latinLnBrk="0" hangingPunct="1">
                        <a:buNone/>
                        <a:tabLst/>
                      </a:pPr>
                      <a:r>
                        <a:rPr lang="en-AU" sz="1400" b="1" kern="1200">
                          <a:solidFill>
                            <a:schemeClr val="dk1"/>
                          </a:solidFill>
                          <a:latin typeface="+mn-lt"/>
                          <a:ea typeface="+mn-ea"/>
                          <a:cs typeface="+mn-cs"/>
                        </a:rPr>
                        <a:t>Advise Next Steps</a:t>
                      </a:r>
                    </a:p>
                  </a:txBody>
                  <a:tcPr marL="45804" marR="45804" marT="22902" marB="22902" anchor="ctr">
                    <a:lnL w="12700" cmpd="sng">
                      <a:noFill/>
                    </a:lnL>
                    <a:lnB w="12700" cap="flat" cmpd="sng" algn="ctr">
                      <a:noFill/>
                      <a:prstDash val="solid"/>
                      <a:round/>
                      <a:headEnd type="none" w="med" len="med"/>
                      <a:tailEnd type="none" w="med" len="med"/>
                    </a:lnB>
                    <a:solidFill>
                      <a:schemeClr val="accent3">
                        <a:lumMod val="20000"/>
                        <a:lumOff val="80000"/>
                      </a:schemeClr>
                    </a:solidFill>
                  </a:tcPr>
                </a:tc>
                <a:tc>
                  <a:txBody>
                    <a:bodyPr/>
                    <a:lstStyle/>
                    <a:p>
                      <a:pPr marL="133350" indent="0" algn="l" defTabSz="914400" rtl="0" eaLnBrk="1" fontAlgn="t" latinLnBrk="0" hangingPunct="1">
                        <a:buNone/>
                        <a:tabLst/>
                      </a:pPr>
                      <a:r>
                        <a:rPr lang="en-AU" sz="1400" b="0" kern="1200">
                          <a:solidFill>
                            <a:schemeClr val="dk1"/>
                          </a:solidFill>
                          <a:latin typeface="+mn-lt"/>
                          <a:ea typeface="+mn-ea"/>
                          <a:cs typeface="+mn-cs"/>
                        </a:rPr>
                        <a:t>At this point, advise the customer that the scan phase is complete. We'll take it from here—validating the data, preparing insights, and organizing the next session (Workshop 1) to walk through the findings and move into planning. If additional scans or rescans are required, advise the customer they can self-serve upload scan results or reach out if they need assistance.</a:t>
                      </a:r>
                    </a:p>
                  </a:txBody>
                  <a:tcPr marL="45804" marR="45804" marT="22902" marB="22902" anchor="ctr">
                    <a:lnR w="12700" cmpd="sng">
                      <a:noFill/>
                    </a:ln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745241160"/>
                  </a:ext>
                </a:extLst>
              </a:tr>
            </a:tbl>
          </a:graphicData>
        </a:graphic>
      </p:graphicFrame>
    </p:spTree>
    <p:extLst>
      <p:ext uri="{BB962C8B-B14F-4D97-AF65-F5344CB8AC3E}">
        <p14:creationId xmlns:p14="http://schemas.microsoft.com/office/powerpoint/2010/main" val="2125222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42E8D3-85D6-FCF0-0BF1-1C06D86343A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F215314-C762-1C97-055D-FEECD18CD8D8}"/>
              </a:ext>
            </a:extLst>
          </p:cNvPr>
          <p:cNvSpPr/>
          <p:nvPr/>
        </p:nvSpPr>
        <p:spPr>
          <a:xfrm>
            <a:off x="0" y="0"/>
            <a:ext cx="12192000" cy="1053298"/>
          </a:xfrm>
          <a:prstGeom prst="rect">
            <a:avLst/>
          </a:prstGeom>
          <a:gradFill>
            <a:gsLst>
              <a:gs pos="0">
                <a:srgbClr val="0078D4"/>
              </a:gs>
              <a:gs pos="100000">
                <a:srgbClr val="A03BC4"/>
              </a:gs>
            </a:gsLst>
            <a:lin ang="19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5FF54C0-FED3-88CE-1E96-6A753C55E80D}"/>
              </a:ext>
            </a:extLst>
          </p:cNvPr>
          <p:cNvSpPr txBox="1"/>
          <p:nvPr/>
        </p:nvSpPr>
        <p:spPr>
          <a:xfrm>
            <a:off x="1030099" y="106534"/>
            <a:ext cx="3211131" cy="840230"/>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5400" b="1" kern="0">
                <a:gradFill>
                  <a:gsLst>
                    <a:gs pos="100000">
                      <a:srgbClr val="3763D2"/>
                    </a:gs>
                    <a:gs pos="0">
                      <a:srgbClr val="F4364C"/>
                    </a:gs>
                    <a:gs pos="51000">
                      <a:srgbClr val="C03BC4"/>
                    </a:gs>
                  </a:gsLst>
                  <a:path path="circle">
                    <a:fillToRect l="100000" t="100000"/>
                  </a:path>
                </a:gradFill>
                <a:latin typeface="+mj-lt"/>
                <a:cs typeface="Segoe UI"/>
              </a:defRPr>
            </a:lvl1pPr>
          </a:lstStyle>
          <a:p>
            <a:r>
              <a:rPr lang="en-AU" sz="2800">
                <a:solidFill>
                  <a:schemeClr val="bg1"/>
                </a:solidFill>
                <a:latin typeface="Aptos" panose="020B0004020202020204" pitchFamily="34" charset="0"/>
              </a:rPr>
              <a:t>Backoffice Review</a:t>
            </a:r>
          </a:p>
        </p:txBody>
      </p:sp>
      <p:sp>
        <p:nvSpPr>
          <p:cNvPr id="5" name="TextBox 4">
            <a:extLst>
              <a:ext uri="{FF2B5EF4-FFF2-40B4-BE49-F238E27FC236}">
                <a16:creationId xmlns:a16="http://schemas.microsoft.com/office/drawing/2014/main" id="{E0261F64-83FB-D618-EAC2-219A7D1D54CC}"/>
              </a:ext>
            </a:extLst>
          </p:cNvPr>
          <p:cNvSpPr txBox="1"/>
          <p:nvPr/>
        </p:nvSpPr>
        <p:spPr>
          <a:xfrm>
            <a:off x="4819049" y="307736"/>
            <a:ext cx="6795131" cy="523220"/>
          </a:xfrm>
          <a:prstGeom prst="rect">
            <a:avLst/>
          </a:prstGeom>
          <a:noFill/>
        </p:spPr>
        <p:txBody>
          <a:bodyPr wrap="square">
            <a:spAutoFit/>
          </a:bodyPr>
          <a:lstStyle/>
          <a:p>
            <a:pPr lvl="0">
              <a:buClr>
                <a:srgbClr val="E7E6E6">
                  <a:lumMod val="50000"/>
                </a:srgbClr>
              </a:buClr>
              <a:defRPr/>
            </a:pPr>
            <a:r>
              <a:rPr lang="en-AU" sz="1400">
                <a:solidFill>
                  <a:schemeClr val="bg1"/>
                </a:solidFill>
              </a:rPr>
              <a:t>Validate the scanned data, prepare Dr Migrate for planning workshops, and enrich the dataset with CMDB input if available.</a:t>
            </a:r>
            <a:endParaRPr kumimoji="0" lang="en-AU" sz="1100" b="0" i="0" u="none" strike="noStrike" kern="1200" cap="none" spc="0" normalizeH="0" baseline="0" noProof="0">
              <a:ln>
                <a:noFill/>
              </a:ln>
              <a:solidFill>
                <a:schemeClr val="bg1"/>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id="{A1931A37-AD7A-AA28-1AE4-4340A3D52E4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41561" y="132380"/>
            <a:ext cx="788538" cy="788538"/>
          </a:xfrm>
          <a:prstGeom prst="rect">
            <a:avLst/>
          </a:prstGeom>
        </p:spPr>
      </p:pic>
      <p:cxnSp>
        <p:nvCxnSpPr>
          <p:cNvPr id="12" name="Straight Connector 11">
            <a:extLst>
              <a:ext uri="{FF2B5EF4-FFF2-40B4-BE49-F238E27FC236}">
                <a16:creationId xmlns:a16="http://schemas.microsoft.com/office/drawing/2014/main" id="{D22BCCA2-A544-56AB-28F2-3D0DF4CE0DDA}"/>
              </a:ext>
            </a:extLst>
          </p:cNvPr>
          <p:cNvCxnSpPr/>
          <p:nvPr/>
        </p:nvCxnSpPr>
        <p:spPr>
          <a:xfrm>
            <a:off x="4565378" y="242711"/>
            <a:ext cx="0" cy="6532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77F39EF9-E059-11CC-B32E-39D1099D0087}"/>
              </a:ext>
            </a:extLst>
          </p:cNvPr>
          <p:cNvGraphicFramePr>
            <a:graphicFrameLocks noGrp="1"/>
          </p:cNvGraphicFramePr>
          <p:nvPr>
            <p:extLst>
              <p:ext uri="{D42A27DB-BD31-4B8C-83A1-F6EECF244321}">
                <p14:modId xmlns:p14="http://schemas.microsoft.com/office/powerpoint/2010/main" val="55239900"/>
              </p:ext>
            </p:extLst>
          </p:nvPr>
        </p:nvGraphicFramePr>
        <p:xfrm>
          <a:off x="0" y="1053298"/>
          <a:ext cx="12191997" cy="5804702"/>
        </p:xfrm>
        <a:graphic>
          <a:graphicData uri="http://schemas.openxmlformats.org/drawingml/2006/table">
            <a:tbl>
              <a:tblPr>
                <a:tableStyleId>{B301B821-A1FF-4177-AEE7-76D212191A09}</a:tableStyleId>
              </a:tblPr>
              <a:tblGrid>
                <a:gridCol w="4100454">
                  <a:extLst>
                    <a:ext uri="{9D8B030D-6E8A-4147-A177-3AD203B41FA5}">
                      <a16:colId xmlns:a16="http://schemas.microsoft.com/office/drawing/2014/main" val="1667835502"/>
                    </a:ext>
                  </a:extLst>
                </a:gridCol>
                <a:gridCol w="8091543">
                  <a:extLst>
                    <a:ext uri="{9D8B030D-6E8A-4147-A177-3AD203B41FA5}">
                      <a16:colId xmlns:a16="http://schemas.microsoft.com/office/drawing/2014/main" val="536833704"/>
                    </a:ext>
                  </a:extLst>
                </a:gridCol>
              </a:tblGrid>
              <a:tr h="521416">
                <a:tc>
                  <a:txBody>
                    <a:bodyPr/>
                    <a:lstStyle/>
                    <a:p>
                      <a:pPr algn="l" fontAlgn="t">
                        <a:buNone/>
                      </a:pPr>
                      <a:r>
                        <a:rPr lang="en-AU" sz="1600" b="1">
                          <a:solidFill>
                            <a:schemeClr val="bg1"/>
                          </a:solidFill>
                          <a:effectLst/>
                        </a:rPr>
                        <a:t>Activity</a:t>
                      </a:r>
                      <a:endParaRPr lang="en-AU" sz="1600" b="0">
                        <a:solidFill>
                          <a:schemeClr val="bg1"/>
                        </a:solidFill>
                        <a:effectLst/>
                        <a:latin typeface="Atlassian Sans"/>
                      </a:endParaRPr>
                    </a:p>
                  </a:txBody>
                  <a:tcPr marL="132559" marR="132559" marT="132559" marB="132559" anchor="ctr">
                    <a:lnL w="12700" cmpd="sng">
                      <a:noFill/>
                    </a:lnL>
                    <a:lnT w="12700" cmpd="sng">
                      <a:noFill/>
                    </a:lnT>
                    <a:solidFill>
                      <a:schemeClr val="tx1"/>
                    </a:solidFill>
                  </a:tcPr>
                </a:tc>
                <a:tc>
                  <a:txBody>
                    <a:bodyPr/>
                    <a:lstStyle/>
                    <a:p>
                      <a:pPr algn="l" fontAlgn="t">
                        <a:buNone/>
                      </a:pPr>
                      <a:r>
                        <a:rPr lang="en-AU" sz="1600" b="1">
                          <a:solidFill>
                            <a:schemeClr val="bg1"/>
                          </a:solidFill>
                          <a:effectLst/>
                        </a:rPr>
                        <a:t>Guidance</a:t>
                      </a:r>
                      <a:endParaRPr lang="en-AU" sz="1600" b="0">
                        <a:solidFill>
                          <a:schemeClr val="bg1"/>
                        </a:solidFill>
                        <a:effectLst/>
                        <a:latin typeface="Atlassian Sans"/>
                      </a:endParaRPr>
                    </a:p>
                  </a:txBody>
                  <a:tcPr marL="132559" marR="132559" marT="132559" marB="132559" anchor="ctr">
                    <a:lnR w="12700" cmpd="sng">
                      <a:noFill/>
                    </a:lnR>
                    <a:lnT w="12700" cmpd="sng">
                      <a:noFill/>
                    </a:lnT>
                    <a:solidFill>
                      <a:schemeClr val="tx1"/>
                    </a:solidFill>
                  </a:tcPr>
                </a:tc>
                <a:extLst>
                  <a:ext uri="{0D108BD9-81ED-4DB2-BD59-A6C34878D82A}">
                    <a16:rowId xmlns:a16="http://schemas.microsoft.com/office/drawing/2014/main" val="623071863"/>
                  </a:ext>
                </a:extLst>
              </a:tr>
              <a:tr h="599371">
                <a:tc>
                  <a:txBody>
                    <a:bodyPr/>
                    <a:lstStyle/>
                    <a:p>
                      <a:pPr algn="l" fontAlgn="t">
                        <a:buNone/>
                      </a:pPr>
                      <a:r>
                        <a:rPr lang="en-AU" sz="1400" b="1">
                          <a:effectLst/>
                          <a:latin typeface="+mn-lt"/>
                          <a:hlinkClick r:id="rId4"/>
                        </a:rPr>
                        <a:t>Validate Uploaded Scan Data</a:t>
                      </a:r>
                      <a:endParaRPr lang="en-AU" sz="1400" b="0">
                        <a:effectLst/>
                        <a:latin typeface="+mn-lt"/>
                        <a:hlinkClick r:id="" action="ppaction://noaction"/>
                      </a:endParaRPr>
                    </a:p>
                  </a:txBody>
                  <a:tcPr marL="137160" marR="137160" marT="137160" marB="137160" anchor="ctr">
                    <a:lnL w="12700" cmpd="sng">
                      <a:noFill/>
                    </a:lnL>
                    <a:solidFill>
                      <a:schemeClr val="accent3">
                        <a:lumMod val="20000"/>
                        <a:lumOff val="80000"/>
                      </a:schemeClr>
                    </a:solidFill>
                  </a:tcPr>
                </a:tc>
                <a:tc>
                  <a:txBody>
                    <a:bodyPr/>
                    <a:lstStyle/>
                    <a:p>
                      <a:pPr algn="l" fontAlgn="t">
                        <a:buNone/>
                      </a:pPr>
                      <a:r>
                        <a:rPr lang="en-AU" sz="1400" b="0">
                          <a:effectLst/>
                          <a:latin typeface="+mn-lt"/>
                        </a:rPr>
                        <a:t>Ensure all expected servers are present in Dr Migrate. Resolve any gaps or re-run the scan if needed.</a:t>
                      </a:r>
                    </a:p>
                  </a:txBody>
                  <a:tcPr marL="137160" marR="137160" marT="137160" marB="137160" anchor="ctr">
                    <a:lnR w="12700" cmpd="sng">
                      <a:noFill/>
                    </a:lnR>
                    <a:solidFill>
                      <a:schemeClr val="bg1"/>
                    </a:solidFill>
                  </a:tcPr>
                </a:tc>
                <a:extLst>
                  <a:ext uri="{0D108BD9-81ED-4DB2-BD59-A6C34878D82A}">
                    <a16:rowId xmlns:a16="http://schemas.microsoft.com/office/drawing/2014/main" val="1404037041"/>
                  </a:ext>
                </a:extLst>
              </a:tr>
              <a:tr h="718200">
                <a:tc>
                  <a:txBody>
                    <a:bodyPr/>
                    <a:lstStyle/>
                    <a:p>
                      <a:pPr algn="l" fontAlgn="t">
                        <a:buNone/>
                      </a:pPr>
                      <a:r>
                        <a:rPr lang="en-AU" sz="1400" b="1">
                          <a:effectLst/>
                          <a:latin typeface="+mn-lt"/>
                          <a:hlinkClick r:id="rId5"/>
                        </a:rPr>
                        <a:t>Run Quick Start or Manual Prep</a:t>
                      </a:r>
                      <a:endParaRPr lang="en-AU" sz="1400" b="0">
                        <a:effectLst/>
                        <a:latin typeface="+mn-lt"/>
                      </a:endParaRPr>
                    </a:p>
                  </a:txBody>
                  <a:tcPr marL="137160" marR="137160" marT="137160" marB="137160" anchor="ctr">
                    <a:lnL w="12700" cmpd="sng">
                      <a:noFill/>
                    </a:lnL>
                    <a:solidFill>
                      <a:schemeClr val="accent3">
                        <a:lumMod val="20000"/>
                        <a:lumOff val="80000"/>
                      </a:schemeClr>
                    </a:solidFill>
                  </a:tcPr>
                </a:tc>
                <a:tc>
                  <a:txBody>
                    <a:bodyPr/>
                    <a:lstStyle/>
                    <a:p>
                      <a:pPr algn="l" fontAlgn="t">
                        <a:buNone/>
                      </a:pPr>
                      <a:r>
                        <a:rPr lang="en-AU" sz="1400" b="0">
                          <a:effectLst/>
                          <a:latin typeface="+mn-lt"/>
                        </a:rPr>
                        <a:t>If not already done, run Quick Start to auto-tag workloads and generate the Rapid Insights Report. Alternatively, configure environments manually.</a:t>
                      </a:r>
                    </a:p>
                  </a:txBody>
                  <a:tcPr marL="137160" marR="137160" marT="137160" marB="137160" anchor="ctr">
                    <a:lnR w="12700" cmpd="sng">
                      <a:noFill/>
                    </a:lnR>
                    <a:solidFill>
                      <a:schemeClr val="bg1"/>
                    </a:solidFill>
                  </a:tcPr>
                </a:tc>
                <a:extLst>
                  <a:ext uri="{0D108BD9-81ED-4DB2-BD59-A6C34878D82A}">
                    <a16:rowId xmlns:a16="http://schemas.microsoft.com/office/drawing/2014/main" val="1064196534"/>
                  </a:ext>
                </a:extLst>
              </a:tr>
              <a:tr h="936783">
                <a:tc>
                  <a:txBody>
                    <a:bodyPr/>
                    <a:lstStyle/>
                    <a:p>
                      <a:pPr algn="l" fontAlgn="t">
                        <a:buNone/>
                      </a:pPr>
                      <a:r>
                        <a:rPr lang="en-AU" sz="1400" b="1">
                          <a:effectLst/>
                          <a:latin typeface="+mn-lt"/>
                          <a:hlinkClick r:id="rId6"/>
                        </a:rPr>
                        <a:t>Review TCO Settings</a:t>
                      </a:r>
                      <a:endParaRPr lang="en-AU" sz="1400" b="1">
                        <a:effectLst/>
                        <a:latin typeface="+mn-lt"/>
                      </a:endParaRPr>
                    </a:p>
                  </a:txBody>
                  <a:tcPr marL="137160" marR="137160" marT="137160" marB="137160" anchor="ctr">
                    <a:lnL w="12700" cmpd="sng">
                      <a:noFill/>
                    </a:lnL>
                    <a:solidFill>
                      <a:schemeClr val="accent3">
                        <a:lumMod val="20000"/>
                        <a:lumOff val="80000"/>
                      </a:schemeClr>
                    </a:solidFill>
                  </a:tcPr>
                </a:tc>
                <a:tc>
                  <a:txBody>
                    <a:bodyPr/>
                    <a:lstStyle/>
                    <a:p>
                      <a:pPr algn="l" fontAlgn="t">
                        <a:buNone/>
                      </a:pPr>
                      <a:r>
                        <a:rPr lang="en-AU" sz="1400"/>
                        <a:t>Default assumptions have been applied for currency, Azure region, and on-premises costs. We recommend reviewing and adjusting these settings to reflect your customer's environment. </a:t>
                      </a:r>
                    </a:p>
                    <a:p>
                      <a:pPr algn="l" fontAlgn="t">
                        <a:buNone/>
                      </a:pPr>
                      <a:r>
                        <a:rPr lang="en-AU" sz="1400"/>
                        <a:t>Note: To reflect changes, you must </a:t>
                      </a:r>
                      <a:r>
                        <a:rPr lang="en-AU" sz="1400" b="1"/>
                        <a:t>refresh or regenerate</a:t>
                      </a:r>
                      <a:r>
                        <a:rPr lang="en-AU" sz="1400"/>
                        <a:t> the reports within the </a:t>
                      </a:r>
                      <a:r>
                        <a:rPr lang="en-AU" sz="1400" i="1"/>
                        <a:t>Insights</a:t>
                      </a:r>
                      <a:r>
                        <a:rPr lang="en-AU" sz="1400"/>
                        <a:t> section.</a:t>
                      </a:r>
                      <a:endParaRPr lang="en-AU" sz="1400" b="0">
                        <a:effectLst/>
                        <a:latin typeface="+mn-lt"/>
                      </a:endParaRPr>
                    </a:p>
                  </a:txBody>
                  <a:tcPr marL="137160" marR="137160" marT="137160" marB="137160" anchor="ctr">
                    <a:lnR w="12700" cmpd="sng">
                      <a:noFill/>
                    </a:lnR>
                    <a:solidFill>
                      <a:schemeClr val="bg1"/>
                    </a:solidFill>
                  </a:tcPr>
                </a:tc>
                <a:extLst>
                  <a:ext uri="{0D108BD9-81ED-4DB2-BD59-A6C34878D82A}">
                    <a16:rowId xmlns:a16="http://schemas.microsoft.com/office/drawing/2014/main" val="3691342681"/>
                  </a:ext>
                </a:extLst>
              </a:tr>
              <a:tr h="718200">
                <a:tc>
                  <a:txBody>
                    <a:bodyPr/>
                    <a:lstStyle/>
                    <a:p>
                      <a:pPr algn="l" fontAlgn="t">
                        <a:buNone/>
                      </a:pPr>
                      <a:r>
                        <a:rPr lang="en-AU" sz="1400" b="1">
                          <a:effectLst/>
                          <a:latin typeface="+mn-lt"/>
                          <a:hlinkClick r:id="rId7"/>
                        </a:rPr>
                        <a:t>Import CMDB (if available)</a:t>
                      </a:r>
                      <a:endParaRPr lang="en-AU" sz="1400" b="0">
                        <a:effectLst/>
                        <a:latin typeface="+mn-lt"/>
                      </a:endParaRPr>
                    </a:p>
                  </a:txBody>
                  <a:tcPr marL="137160" marR="137160" marT="137160" marB="137160" anchor="ctr">
                    <a:lnL w="12700" cmpd="sng">
                      <a:noFill/>
                    </a:lnL>
                    <a:solidFill>
                      <a:schemeClr val="accent3">
                        <a:lumMod val="20000"/>
                        <a:lumOff val="80000"/>
                      </a:schemeClr>
                    </a:solidFill>
                  </a:tcPr>
                </a:tc>
                <a:tc>
                  <a:txBody>
                    <a:bodyPr/>
                    <a:lstStyle/>
                    <a:p>
                      <a:pPr algn="l" fontAlgn="t">
                        <a:buNone/>
                      </a:pPr>
                      <a:r>
                        <a:rPr lang="en-AU" sz="1400" b="0">
                          <a:effectLst/>
                          <a:latin typeface="+mn-lt"/>
                        </a:rPr>
                        <a:t>If the customer has a CMDB export (e.g. from ServiceNow), upload it into Dr Migrate. Use it to refine workload definitions and increase mapping accuracy.</a:t>
                      </a:r>
                    </a:p>
                  </a:txBody>
                  <a:tcPr marL="137160" marR="137160" marT="137160" marB="137160" anchor="ctr">
                    <a:lnR w="12700" cmpd="sng">
                      <a:noFill/>
                    </a:lnR>
                    <a:solidFill>
                      <a:schemeClr val="bg1"/>
                    </a:solidFill>
                  </a:tcPr>
                </a:tc>
                <a:extLst>
                  <a:ext uri="{0D108BD9-81ED-4DB2-BD59-A6C34878D82A}">
                    <a16:rowId xmlns:a16="http://schemas.microsoft.com/office/drawing/2014/main" val="3530876454"/>
                  </a:ext>
                </a:extLst>
              </a:tr>
              <a:tr h="1155366">
                <a:tc>
                  <a:txBody>
                    <a:bodyPr/>
                    <a:lstStyle/>
                    <a:p>
                      <a:pPr algn="l" fontAlgn="t">
                        <a:buNone/>
                      </a:pPr>
                      <a:r>
                        <a:rPr lang="en-AU" sz="1400" b="1">
                          <a:effectLst/>
                          <a:latin typeface="+mn-lt"/>
                          <a:hlinkClick r:id="rId4"/>
                        </a:rPr>
                        <a:t>Generate Rapid Insights</a:t>
                      </a:r>
                      <a:endParaRPr lang="en-AU" sz="1400" b="1">
                        <a:effectLst/>
                        <a:latin typeface="+mn-lt"/>
                      </a:endParaRPr>
                    </a:p>
                  </a:txBody>
                  <a:tcPr marL="137160" marR="137160" marT="137160" marB="137160" anchor="ctr">
                    <a:lnL w="12700" cmpd="sng">
                      <a:noFill/>
                    </a:lnL>
                    <a:solidFill>
                      <a:schemeClr val="accent3">
                        <a:lumMod val="20000"/>
                        <a:lumOff val="80000"/>
                      </a:schemeClr>
                    </a:solidFill>
                  </a:tcPr>
                </a:tc>
                <a:tc>
                  <a:txBody>
                    <a:bodyPr/>
                    <a:lstStyle/>
                    <a:p>
                      <a:pPr algn="l" fontAlgn="t">
                        <a:buNone/>
                      </a:pPr>
                      <a:r>
                        <a:rPr lang="en-AU" sz="1400" b="0"/>
                        <a:t>Generate the Rapid Insights report from the Insights section. </a:t>
                      </a:r>
                      <a:r>
                        <a:rPr lang="en-AU" sz="1400"/>
                        <a:t>This report offers a high-level overview of the customer’s environment and is a key input for early planning conversations. Step through it to identify areas of interest. An AI-generated talk track is included in the slide notes to help surface key findings and guide the discussion.</a:t>
                      </a:r>
                      <a:endParaRPr lang="en-AU" sz="1400" b="0">
                        <a:effectLst/>
                        <a:latin typeface="+mn-lt"/>
                      </a:endParaRPr>
                    </a:p>
                  </a:txBody>
                  <a:tcPr marL="137160" marR="137160" marT="137160" marB="137160" anchor="ctr">
                    <a:lnR w="12700" cmpd="sng">
                      <a:noFill/>
                    </a:lnR>
                    <a:solidFill>
                      <a:schemeClr val="bg1"/>
                    </a:solidFill>
                  </a:tcPr>
                </a:tc>
                <a:extLst>
                  <a:ext uri="{0D108BD9-81ED-4DB2-BD59-A6C34878D82A}">
                    <a16:rowId xmlns:a16="http://schemas.microsoft.com/office/drawing/2014/main" val="1359775991"/>
                  </a:ext>
                </a:extLst>
              </a:tr>
              <a:tr h="1155366">
                <a:tc>
                  <a:txBody>
                    <a:bodyPr/>
                    <a:lstStyle/>
                    <a:p>
                      <a:pPr algn="just" fontAlgn="t">
                        <a:buNone/>
                      </a:pPr>
                      <a:r>
                        <a:rPr lang="en-AU" sz="1400" b="1">
                          <a:effectLst/>
                          <a:latin typeface="+mn-lt"/>
                          <a:hlinkClick r:id="rId8"/>
                        </a:rPr>
                        <a:t>Prepare Advanced Dashboard View</a:t>
                      </a:r>
                      <a:endParaRPr lang="en-AU" sz="1400" b="0">
                        <a:effectLst/>
                        <a:latin typeface="+mn-lt"/>
                      </a:endParaRPr>
                    </a:p>
                  </a:txBody>
                  <a:tcPr marL="137160" marR="137160" marT="137160" marB="137160" anchor="ctr">
                    <a:lnL w="12700" cmpd="sng">
                      <a:noFill/>
                    </a:lnL>
                    <a:lnB w="12700" cap="flat" cmpd="sng" algn="ctr">
                      <a:noFill/>
                      <a:prstDash val="solid"/>
                      <a:round/>
                      <a:headEnd type="none" w="med" len="med"/>
                      <a:tailEnd type="none" w="med" len="med"/>
                    </a:lnB>
                    <a:solidFill>
                      <a:schemeClr val="accent3">
                        <a:lumMod val="20000"/>
                        <a:lumOff val="80000"/>
                      </a:schemeClr>
                    </a:solidFill>
                  </a:tcPr>
                </a:tc>
                <a:tc>
                  <a:txBody>
                    <a:bodyPr/>
                    <a:lstStyle/>
                    <a:p>
                      <a:pPr algn="l" fontAlgn="t">
                        <a:buNone/>
                      </a:pPr>
                      <a:r>
                        <a:rPr lang="en-AU" sz="1400" b="0">
                          <a:effectLst/>
                          <a:latin typeface="+mn-lt"/>
                        </a:rPr>
                        <a:t>Identify one strong candidate application to demonstrate in Workshop 1. Ensure dependencies, modernization options, and cost profiles are clear and complete. This serves as a great showcase to demonstrate to the customer the level of information available to assist with planning and the value of mapping servers to applications.</a:t>
                      </a:r>
                    </a:p>
                  </a:txBody>
                  <a:tcPr marL="137160" marR="137160" marT="137160" marB="137160" anchor="ctr">
                    <a:lnR w="12700" cmpd="sng">
                      <a:noFill/>
                    </a:ln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422034033"/>
                  </a:ext>
                </a:extLst>
              </a:tr>
            </a:tbl>
          </a:graphicData>
        </a:graphic>
      </p:graphicFrame>
    </p:spTree>
    <p:extLst>
      <p:ext uri="{BB962C8B-B14F-4D97-AF65-F5344CB8AC3E}">
        <p14:creationId xmlns:p14="http://schemas.microsoft.com/office/powerpoint/2010/main" val="59867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A82497-E294-4E59-B78D-21E53705EED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449742C-1F92-6945-6FF0-3F1170E66C79}"/>
              </a:ext>
            </a:extLst>
          </p:cNvPr>
          <p:cNvSpPr/>
          <p:nvPr/>
        </p:nvSpPr>
        <p:spPr>
          <a:xfrm>
            <a:off x="0" y="0"/>
            <a:ext cx="12192000" cy="1053298"/>
          </a:xfrm>
          <a:prstGeom prst="rect">
            <a:avLst/>
          </a:prstGeom>
          <a:gradFill>
            <a:gsLst>
              <a:gs pos="0">
                <a:srgbClr val="0078D4"/>
              </a:gs>
              <a:gs pos="100000">
                <a:srgbClr val="A03BC4"/>
              </a:gs>
            </a:gsLst>
            <a:lin ang="19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84280D5-C0AB-4F64-36AE-0FFE280E1E94}"/>
              </a:ext>
            </a:extLst>
          </p:cNvPr>
          <p:cNvSpPr txBox="1"/>
          <p:nvPr/>
        </p:nvSpPr>
        <p:spPr>
          <a:xfrm>
            <a:off x="1030099" y="106534"/>
            <a:ext cx="3426154" cy="840230"/>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5400" b="1" kern="0">
                <a:gradFill>
                  <a:gsLst>
                    <a:gs pos="100000">
                      <a:srgbClr val="3763D2"/>
                    </a:gs>
                    <a:gs pos="0">
                      <a:srgbClr val="F4364C"/>
                    </a:gs>
                    <a:gs pos="51000">
                      <a:srgbClr val="C03BC4"/>
                    </a:gs>
                  </a:gsLst>
                  <a:path path="circle">
                    <a:fillToRect l="100000" t="100000"/>
                  </a:path>
                </a:gradFill>
                <a:latin typeface="+mj-lt"/>
                <a:cs typeface="Segoe UI"/>
              </a:defRPr>
            </a:lvl1pPr>
          </a:lstStyle>
          <a:p>
            <a:r>
              <a:rPr lang="en-AU" sz="2800">
                <a:solidFill>
                  <a:schemeClr val="bg1"/>
                </a:solidFill>
                <a:latin typeface="Aptos" panose="020B0004020202020204" pitchFamily="34" charset="0"/>
              </a:rPr>
              <a:t>Workshop 1</a:t>
            </a:r>
          </a:p>
          <a:p>
            <a:r>
              <a:rPr lang="en-AU" sz="2800">
                <a:solidFill>
                  <a:schemeClr val="bg1"/>
                </a:solidFill>
                <a:latin typeface="Aptos" panose="020B0004020202020204" pitchFamily="34" charset="0"/>
              </a:rPr>
              <a:t>Post-Scan Planning</a:t>
            </a:r>
          </a:p>
        </p:txBody>
      </p:sp>
      <p:sp>
        <p:nvSpPr>
          <p:cNvPr id="5" name="TextBox 4">
            <a:extLst>
              <a:ext uri="{FF2B5EF4-FFF2-40B4-BE49-F238E27FC236}">
                <a16:creationId xmlns:a16="http://schemas.microsoft.com/office/drawing/2014/main" id="{A2271F8E-F5BA-55D4-112A-2E4F66BB0010}"/>
              </a:ext>
            </a:extLst>
          </p:cNvPr>
          <p:cNvSpPr txBox="1"/>
          <p:nvPr/>
        </p:nvSpPr>
        <p:spPr>
          <a:xfrm>
            <a:off x="4819049" y="307736"/>
            <a:ext cx="6795131" cy="523220"/>
          </a:xfrm>
          <a:prstGeom prst="rect">
            <a:avLst/>
          </a:prstGeom>
          <a:noFill/>
        </p:spPr>
        <p:txBody>
          <a:bodyPr wrap="square">
            <a:spAutoFit/>
          </a:bodyPr>
          <a:lstStyle/>
          <a:p>
            <a:pPr lvl="0">
              <a:buClr>
                <a:srgbClr val="E7E6E6">
                  <a:lumMod val="50000"/>
                </a:srgbClr>
              </a:buClr>
              <a:defRPr/>
            </a:pPr>
            <a:r>
              <a:rPr lang="en-AU" sz="1400">
                <a:solidFill>
                  <a:schemeClr val="bg1"/>
                </a:solidFill>
              </a:rPr>
              <a:t>Present scan results, confirm migration goals and preferences, and prepare for workload-level planning in Workshop 2.</a:t>
            </a:r>
            <a:endParaRPr kumimoji="0" lang="en-AU" sz="1000" b="0" i="0" u="none" strike="noStrike" kern="1200" cap="none" spc="0" normalizeH="0" baseline="0" noProof="0">
              <a:ln>
                <a:noFill/>
              </a:ln>
              <a:solidFill>
                <a:schemeClr val="bg1"/>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id="{7FC20F24-7FA4-48DC-210D-8A8A2141E0D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41561" y="132380"/>
            <a:ext cx="788538" cy="788538"/>
          </a:xfrm>
          <a:prstGeom prst="rect">
            <a:avLst/>
          </a:prstGeom>
        </p:spPr>
      </p:pic>
      <p:cxnSp>
        <p:nvCxnSpPr>
          <p:cNvPr id="12" name="Straight Connector 11">
            <a:extLst>
              <a:ext uri="{FF2B5EF4-FFF2-40B4-BE49-F238E27FC236}">
                <a16:creationId xmlns:a16="http://schemas.microsoft.com/office/drawing/2014/main" id="{74E3F917-321E-0641-1FB6-E06C3F9D1651}"/>
              </a:ext>
            </a:extLst>
          </p:cNvPr>
          <p:cNvCxnSpPr/>
          <p:nvPr/>
        </p:nvCxnSpPr>
        <p:spPr>
          <a:xfrm>
            <a:off x="4629173" y="267648"/>
            <a:ext cx="0" cy="6532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F6847BFA-8F67-93C0-87D2-B0F42E15D787}"/>
              </a:ext>
            </a:extLst>
          </p:cNvPr>
          <p:cNvGraphicFramePr>
            <a:graphicFrameLocks noGrp="1"/>
          </p:cNvGraphicFramePr>
          <p:nvPr>
            <p:extLst>
              <p:ext uri="{D42A27DB-BD31-4B8C-83A1-F6EECF244321}">
                <p14:modId xmlns:p14="http://schemas.microsoft.com/office/powerpoint/2010/main" val="3898130148"/>
              </p:ext>
            </p:extLst>
          </p:nvPr>
        </p:nvGraphicFramePr>
        <p:xfrm>
          <a:off x="1" y="1053300"/>
          <a:ext cx="12191999" cy="6190580"/>
        </p:xfrm>
        <a:graphic>
          <a:graphicData uri="http://schemas.openxmlformats.org/drawingml/2006/table">
            <a:tbl>
              <a:tblPr>
                <a:tableStyleId>{B301B821-A1FF-4177-AEE7-76D212191A09}</a:tableStyleId>
              </a:tblPr>
              <a:tblGrid>
                <a:gridCol w="4273817">
                  <a:extLst>
                    <a:ext uri="{9D8B030D-6E8A-4147-A177-3AD203B41FA5}">
                      <a16:colId xmlns:a16="http://schemas.microsoft.com/office/drawing/2014/main" val="1667835502"/>
                    </a:ext>
                  </a:extLst>
                </a:gridCol>
                <a:gridCol w="7918182">
                  <a:extLst>
                    <a:ext uri="{9D8B030D-6E8A-4147-A177-3AD203B41FA5}">
                      <a16:colId xmlns:a16="http://schemas.microsoft.com/office/drawing/2014/main" val="536833704"/>
                    </a:ext>
                  </a:extLst>
                </a:gridCol>
              </a:tblGrid>
              <a:tr h="459627">
                <a:tc>
                  <a:txBody>
                    <a:bodyPr/>
                    <a:lstStyle/>
                    <a:p>
                      <a:pPr algn="l" fontAlgn="t">
                        <a:buNone/>
                      </a:pPr>
                      <a:r>
                        <a:rPr lang="en-AU" sz="1600" b="1" dirty="0">
                          <a:solidFill>
                            <a:schemeClr val="bg1"/>
                          </a:solidFill>
                          <a:effectLst/>
                        </a:rPr>
                        <a:t>Activity</a:t>
                      </a:r>
                      <a:endParaRPr lang="en-AU" sz="1600" b="0" dirty="0">
                        <a:solidFill>
                          <a:schemeClr val="bg1"/>
                        </a:solidFill>
                        <a:effectLst/>
                        <a:latin typeface="Atlassian Sans"/>
                      </a:endParaRPr>
                    </a:p>
                  </a:txBody>
                  <a:tcPr marL="132559" marR="132559" marT="132559" marB="132559" anchor="ctr">
                    <a:lnL w="12700" cmpd="sng">
                      <a:noFill/>
                    </a:lnL>
                    <a:lnT w="12700" cmpd="sng">
                      <a:noFill/>
                    </a:lnT>
                    <a:solidFill>
                      <a:schemeClr val="tx1"/>
                    </a:solidFill>
                  </a:tcPr>
                </a:tc>
                <a:tc>
                  <a:txBody>
                    <a:bodyPr/>
                    <a:lstStyle/>
                    <a:p>
                      <a:pPr algn="l" fontAlgn="t">
                        <a:buNone/>
                      </a:pPr>
                      <a:r>
                        <a:rPr lang="en-AU" sz="1600" b="1" dirty="0">
                          <a:solidFill>
                            <a:schemeClr val="bg1"/>
                          </a:solidFill>
                          <a:effectLst/>
                        </a:rPr>
                        <a:t>Guidance</a:t>
                      </a:r>
                      <a:endParaRPr lang="en-AU" sz="1600" b="0" dirty="0">
                        <a:solidFill>
                          <a:schemeClr val="bg1"/>
                        </a:solidFill>
                        <a:effectLst/>
                        <a:latin typeface="Atlassian Sans"/>
                      </a:endParaRPr>
                    </a:p>
                  </a:txBody>
                  <a:tcPr marL="132559" marR="132559" marT="132559" marB="132559" anchor="ctr">
                    <a:lnR w="12700" cmpd="sng">
                      <a:noFill/>
                    </a:lnR>
                    <a:lnT w="12700" cmpd="sng">
                      <a:noFill/>
                    </a:lnT>
                    <a:solidFill>
                      <a:schemeClr val="tx1"/>
                    </a:solidFill>
                  </a:tcPr>
                </a:tc>
                <a:extLst>
                  <a:ext uri="{0D108BD9-81ED-4DB2-BD59-A6C34878D82A}">
                    <a16:rowId xmlns:a16="http://schemas.microsoft.com/office/drawing/2014/main" val="623071863"/>
                  </a:ext>
                </a:extLst>
              </a:tr>
              <a:tr h="518434">
                <a:tc>
                  <a:txBody>
                    <a:bodyPr/>
                    <a:lstStyle/>
                    <a:p>
                      <a:pPr algn="l" fontAlgn="t">
                        <a:buNone/>
                      </a:pPr>
                      <a:r>
                        <a:rPr lang="en-AU" sz="1400" b="1" dirty="0">
                          <a:effectLst/>
                          <a:latin typeface="+mn-lt"/>
                        </a:rPr>
                        <a:t>Present Rapid Insights</a:t>
                      </a:r>
                      <a:endParaRPr lang="en-AU" sz="1400" b="0" dirty="0">
                        <a:effectLst/>
                        <a:latin typeface="+mn-lt"/>
                      </a:endParaRPr>
                    </a:p>
                  </a:txBody>
                  <a:tcPr marL="137160" marR="137160" marT="65160" marB="65160" anchor="ctr">
                    <a:lnL w="12700" cmpd="sng">
                      <a:noFill/>
                    </a:lnL>
                    <a:solidFill>
                      <a:schemeClr val="accent3">
                        <a:lumMod val="20000"/>
                        <a:lumOff val="80000"/>
                      </a:schemeClr>
                    </a:solidFill>
                  </a:tcPr>
                </a:tc>
                <a:tc>
                  <a:txBody>
                    <a:bodyPr/>
                    <a:lstStyle/>
                    <a:p>
                      <a:pPr algn="l" fontAlgn="t">
                        <a:buNone/>
                      </a:pPr>
                      <a:r>
                        <a:rPr lang="en-AU" sz="1200" b="0" dirty="0">
                          <a:effectLst/>
                          <a:latin typeface="+mn-lt"/>
                        </a:rPr>
                        <a:t>Use the autogenerated report deck to walk through high-level findings. Focus on infrastructure summary, modernization opportunities, scenario comparisons, and potential savings.</a:t>
                      </a:r>
                    </a:p>
                  </a:txBody>
                  <a:tcPr marL="137160" marR="137160" marT="65160" marB="65160" anchor="ctr">
                    <a:lnR w="12700" cmpd="sng">
                      <a:noFill/>
                    </a:lnR>
                    <a:solidFill>
                      <a:schemeClr val="bg1"/>
                    </a:solidFill>
                  </a:tcPr>
                </a:tc>
                <a:extLst>
                  <a:ext uri="{0D108BD9-81ED-4DB2-BD59-A6C34878D82A}">
                    <a16:rowId xmlns:a16="http://schemas.microsoft.com/office/drawing/2014/main" val="651726437"/>
                  </a:ext>
                </a:extLst>
              </a:tr>
              <a:tr h="518434">
                <a:tc>
                  <a:txBody>
                    <a:bodyPr/>
                    <a:lstStyle/>
                    <a:p>
                      <a:pPr algn="l" fontAlgn="t">
                        <a:buNone/>
                      </a:pPr>
                      <a:r>
                        <a:rPr lang="en-AU" sz="1400" b="1" dirty="0">
                          <a:effectLst/>
                          <a:latin typeface="+mn-lt"/>
                          <a:hlinkClick r:id="rId4"/>
                        </a:rPr>
                        <a:t>Showcase Advanced Application Insights</a:t>
                      </a:r>
                      <a:endParaRPr lang="en-AU" sz="1400" b="0">
                        <a:effectLst/>
                        <a:latin typeface="+mn-lt"/>
                      </a:endParaRPr>
                    </a:p>
                  </a:txBody>
                  <a:tcPr marL="137160" marR="137160" marT="65160" marB="65160" anchor="ctr">
                    <a:lnL w="12700" cmpd="sng">
                      <a:noFill/>
                    </a:lnL>
                    <a:solidFill>
                      <a:schemeClr val="accent3">
                        <a:lumMod val="20000"/>
                        <a:lumOff val="80000"/>
                      </a:schemeClr>
                    </a:solidFill>
                  </a:tcPr>
                </a:tc>
                <a:tc>
                  <a:txBody>
                    <a:bodyPr/>
                    <a:lstStyle/>
                    <a:p>
                      <a:pPr algn="l" fontAlgn="t">
                        <a:buNone/>
                      </a:pPr>
                      <a:r>
                        <a:rPr lang="en-AU" sz="1200" b="0" dirty="0">
                          <a:effectLst/>
                          <a:latin typeface="+mn-lt"/>
                        </a:rPr>
                        <a:t>In the Advanced Dashboard, select a representative app. Demonstrate its dependencies, components, right sizing, modernization options, and risk factors.</a:t>
                      </a:r>
                    </a:p>
                  </a:txBody>
                  <a:tcPr marL="137160" marR="137160" marT="65160" marB="65160" anchor="ctr">
                    <a:lnR w="12700" cmpd="sng">
                      <a:noFill/>
                    </a:lnR>
                    <a:solidFill>
                      <a:schemeClr val="bg1"/>
                    </a:solidFill>
                  </a:tcPr>
                </a:tc>
                <a:extLst>
                  <a:ext uri="{0D108BD9-81ED-4DB2-BD59-A6C34878D82A}">
                    <a16:rowId xmlns:a16="http://schemas.microsoft.com/office/drawing/2014/main" val="66359321"/>
                  </a:ext>
                </a:extLst>
              </a:tr>
              <a:tr h="620916">
                <a:tc>
                  <a:txBody>
                    <a:bodyPr/>
                    <a:lstStyle/>
                    <a:p>
                      <a:pPr algn="l" fontAlgn="t">
                        <a:buNone/>
                      </a:pPr>
                      <a:r>
                        <a:rPr lang="en-AU" sz="1400" b="1" dirty="0">
                          <a:effectLst/>
                          <a:latin typeface="+mn-lt"/>
                          <a:hlinkClick r:id="rId5"/>
                        </a:rPr>
                        <a:t>Review CMDB Assistant Output</a:t>
                      </a:r>
                      <a:endParaRPr lang="en-AU" sz="1400" b="0" dirty="0">
                        <a:effectLst/>
                        <a:latin typeface="+mn-lt"/>
                      </a:endParaRPr>
                    </a:p>
                  </a:txBody>
                  <a:tcPr marL="137160" marR="137160" marT="65160" marB="65160" anchor="ctr">
                    <a:lnL w="12700" cmpd="sng">
                      <a:noFill/>
                    </a:lnL>
                    <a:solidFill>
                      <a:schemeClr val="accent3">
                        <a:lumMod val="20000"/>
                        <a:lumOff val="80000"/>
                      </a:schemeClr>
                    </a:solidFill>
                  </a:tcPr>
                </a:tc>
                <a:tc>
                  <a:txBody>
                    <a:bodyPr/>
                    <a:lstStyle/>
                    <a:p>
                      <a:pPr algn="l" fontAlgn="t">
                        <a:buNone/>
                      </a:pPr>
                      <a:r>
                        <a:rPr lang="en-AU" sz="1200" dirty="0"/>
                        <a:t>If no CMDB has been provided by the customer available, show how Dr Migrate auto-detected workloads—enabling app-level visibility in the Advanced Dashboard. Encourage the customer to share their CMDB in any format. Accurate server-to-app mappings are essential for planning and execution, and inputs can be translated to the required format.</a:t>
                      </a:r>
                      <a:endParaRPr lang="en-AU" sz="1200" b="0" dirty="0">
                        <a:effectLst/>
                        <a:latin typeface="+mn-lt"/>
                      </a:endParaRPr>
                    </a:p>
                  </a:txBody>
                  <a:tcPr marL="137160" marR="137160" marT="65160" marB="65160" anchor="ctr">
                    <a:lnR w="12700" cmpd="sng">
                      <a:noFill/>
                    </a:lnR>
                    <a:solidFill>
                      <a:schemeClr val="bg1"/>
                    </a:solidFill>
                  </a:tcPr>
                </a:tc>
                <a:extLst>
                  <a:ext uri="{0D108BD9-81ED-4DB2-BD59-A6C34878D82A}">
                    <a16:rowId xmlns:a16="http://schemas.microsoft.com/office/drawing/2014/main" val="4282886135"/>
                  </a:ext>
                </a:extLst>
              </a:tr>
              <a:tr h="620916">
                <a:tc>
                  <a:txBody>
                    <a:bodyPr/>
                    <a:lstStyle/>
                    <a:p>
                      <a:pPr algn="l" fontAlgn="t">
                        <a:buNone/>
                      </a:pPr>
                      <a:r>
                        <a:rPr lang="en-AU" sz="1400" b="1" dirty="0">
                          <a:effectLst/>
                          <a:latin typeface="+mn-lt"/>
                          <a:hlinkClick r:id="rId6"/>
                        </a:rPr>
                        <a:t>Capture Migration Goals</a:t>
                      </a:r>
                      <a:endParaRPr lang="en-AU" sz="1400" b="0" dirty="0">
                        <a:effectLst/>
                        <a:latin typeface="+mn-lt"/>
                      </a:endParaRPr>
                    </a:p>
                  </a:txBody>
                  <a:tcPr marL="137160" marR="137160" marT="65160" marB="65160" anchor="ctr">
                    <a:lnL w="12700" cmpd="sng">
                      <a:noFill/>
                    </a:lnL>
                    <a:solidFill>
                      <a:schemeClr val="accent3">
                        <a:lumMod val="20000"/>
                        <a:lumOff val="80000"/>
                      </a:schemeClr>
                    </a:solidFill>
                  </a:tcPr>
                </a:tc>
                <a:tc>
                  <a:txBody>
                    <a:bodyPr/>
                    <a:lstStyle/>
                    <a:p>
                      <a:r>
                        <a:rPr lang="en-AU" sz="1200" b="0" dirty="0"/>
                        <a:t>Capture the customer’s migration goals using the </a:t>
                      </a:r>
                      <a:r>
                        <a:rPr lang="en-AU" sz="1200" b="1" dirty="0"/>
                        <a:t>Goals</a:t>
                      </a:r>
                      <a:r>
                        <a:rPr lang="en-AU" sz="1200" b="0" dirty="0"/>
                        <a:t> chevron.</a:t>
                      </a:r>
                      <a:br>
                        <a:rPr lang="en-AU" sz="1200" dirty="0"/>
                      </a:br>
                      <a:r>
                        <a:rPr lang="en-AU" sz="1200" dirty="0"/>
                        <a:t>Once captured, you are able to generate a recommended </a:t>
                      </a:r>
                      <a:r>
                        <a:rPr lang="en-AU" sz="1200" i="1" dirty="0">
                          <a:hlinkClick r:id="rId7"/>
                        </a:rPr>
                        <a:t>Migration Pathway</a:t>
                      </a:r>
                      <a:r>
                        <a:rPr lang="en-AU" sz="1200" dirty="0"/>
                        <a:t> to align planning activities with their preferred strategy. This pathway also sets internal guardrails in Dr Migrate.</a:t>
                      </a:r>
                    </a:p>
                  </a:txBody>
                  <a:tcPr marL="137160" marR="137160" marT="65160" marB="65160" anchor="ctr">
                    <a:lnR w="12700" cmpd="sng">
                      <a:noFill/>
                    </a:lnR>
                    <a:solidFill>
                      <a:schemeClr val="bg1"/>
                    </a:solidFill>
                  </a:tcPr>
                </a:tc>
                <a:extLst>
                  <a:ext uri="{0D108BD9-81ED-4DB2-BD59-A6C34878D82A}">
                    <a16:rowId xmlns:a16="http://schemas.microsoft.com/office/drawing/2014/main" val="3255367215"/>
                  </a:ext>
                </a:extLst>
              </a:tr>
              <a:tr h="613152">
                <a:tc>
                  <a:txBody>
                    <a:bodyPr/>
                    <a:lstStyle/>
                    <a:p>
                      <a:pPr algn="l" fontAlgn="t">
                        <a:buNone/>
                      </a:pPr>
                      <a:r>
                        <a:rPr lang="en-AU" sz="1400" b="0" dirty="0">
                          <a:effectLst/>
                          <a:latin typeface="+mn-lt"/>
                          <a:hlinkClick r:id="rId7"/>
                        </a:rPr>
                        <a:t>Generate Migration Pathway</a:t>
                      </a:r>
                      <a:endParaRPr lang="en-AU" sz="1400" b="0" dirty="0">
                        <a:effectLst/>
                        <a:latin typeface="+mn-lt"/>
                      </a:endParaRPr>
                    </a:p>
                  </a:txBody>
                  <a:tcPr marL="137160" marR="137160" marT="65160" marB="65160" anchor="ctr">
                    <a:lnL w="12700" cmpd="sng">
                      <a:noFill/>
                    </a:lnL>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For example, if the recommended pathway is </a:t>
                      </a:r>
                      <a:r>
                        <a:rPr lang="en-AU" sz="1200" b="1" dirty="0"/>
                        <a:t>‘Migrate As-is’</a:t>
                      </a:r>
                      <a:r>
                        <a:rPr lang="en-AU" sz="1200" dirty="0"/>
                        <a:t>, Dr Migrate will deprioritize re-architecture based 6R treatments during the planning phase—ensuring recommendations remain consistent with business intent. You can always change the recommended pathways.</a:t>
                      </a:r>
                    </a:p>
                  </a:txBody>
                  <a:tcPr marL="137160" marR="137160" marT="65160" marB="65160" anchor="ctr">
                    <a:lnR w="12700" cmpd="sng">
                      <a:noFill/>
                    </a:lnR>
                    <a:solidFill>
                      <a:schemeClr val="bg1"/>
                    </a:solidFill>
                  </a:tcPr>
                </a:tc>
                <a:extLst>
                  <a:ext uri="{0D108BD9-81ED-4DB2-BD59-A6C34878D82A}">
                    <a16:rowId xmlns:a16="http://schemas.microsoft.com/office/drawing/2014/main" val="240516832"/>
                  </a:ext>
                </a:extLst>
              </a:tr>
              <a:tr h="1108615">
                <a:tc>
                  <a:txBody>
                    <a:bodyPr/>
                    <a:lstStyle/>
                    <a:p>
                      <a:pPr algn="l" fontAlgn="t">
                        <a:buNone/>
                      </a:pPr>
                      <a:r>
                        <a:rPr lang="en-AU" sz="1400" b="1" dirty="0">
                          <a:effectLst/>
                          <a:latin typeface="+mn-lt"/>
                          <a:hlinkClick r:id="rId6"/>
                        </a:rPr>
                        <a:t>Capture Modernization Targets</a:t>
                      </a:r>
                      <a:endParaRPr lang="en-AU" sz="1400" b="0" dirty="0">
                        <a:effectLst/>
                        <a:latin typeface="+mn-lt"/>
                      </a:endParaRPr>
                    </a:p>
                  </a:txBody>
                  <a:tcPr marL="137160" marR="137160" marT="65160" marB="65160" anchor="ctr">
                    <a:lnL w="12700" cmpd="sng">
                      <a:noFill/>
                    </a:lnL>
                    <a:solidFill>
                      <a:schemeClr val="accent3">
                        <a:lumMod val="20000"/>
                        <a:lumOff val="80000"/>
                      </a:schemeClr>
                    </a:solidFill>
                  </a:tcPr>
                </a:tc>
                <a:tc>
                  <a:txBody>
                    <a:bodyPr/>
                    <a:lstStyle/>
                    <a:p>
                      <a:r>
                        <a:rPr lang="en-AU" sz="1200" dirty="0"/>
                        <a:t>You can use Dr </a:t>
                      </a:r>
                      <a:r>
                        <a:rPr lang="en-AU" sz="1200" dirty="0" err="1"/>
                        <a:t>Migrate’s</a:t>
                      </a:r>
                      <a:r>
                        <a:rPr lang="en-AU" sz="1200" dirty="0"/>
                        <a:t> assistant to automatically recommend modernization targets, or set them manually. These preferences feed into the 6R wizard to guide automated treatment decisions.</a:t>
                      </a:r>
                    </a:p>
                    <a:p>
                      <a:endParaRPr lang="en-AU" sz="1200"/>
                    </a:p>
                    <a:p>
                      <a:r>
                        <a:rPr lang="en-AU" sz="1200" dirty="0"/>
                        <a:t>For example, if you specify that servers running SQL Server 2012 should target SQL Managed Instance, Dr Migrate will assign a “Refactor to SQL MI” treatment wherever SQL 2012 is found. This streamlines technology selection across the environment and applies consistent modernization logic at scale.</a:t>
                      </a:r>
                    </a:p>
                  </a:txBody>
                  <a:tcPr marL="137160" marR="137160" marT="65160" marB="65160" anchor="ctr">
                    <a:lnR w="12700" cmpd="sng">
                      <a:noFill/>
                    </a:lnR>
                    <a:solidFill>
                      <a:schemeClr val="bg1"/>
                    </a:solidFill>
                  </a:tcPr>
                </a:tc>
                <a:extLst>
                  <a:ext uri="{0D108BD9-81ED-4DB2-BD59-A6C34878D82A}">
                    <a16:rowId xmlns:a16="http://schemas.microsoft.com/office/drawing/2014/main" val="1404037041"/>
                  </a:ext>
                </a:extLst>
              </a:tr>
              <a:tr h="518434">
                <a:tc>
                  <a:txBody>
                    <a:bodyPr/>
                    <a:lstStyle/>
                    <a:p>
                      <a:pPr algn="l" fontAlgn="t">
                        <a:buNone/>
                      </a:pPr>
                      <a:r>
                        <a:rPr lang="en-AU" sz="1400" b="1" dirty="0">
                          <a:effectLst/>
                          <a:latin typeface="+mn-lt"/>
                          <a:hlinkClick r:id="rId8"/>
                        </a:rPr>
                        <a:t>Introduce App Strategy Module</a:t>
                      </a:r>
                      <a:endParaRPr lang="en-AU" sz="1400" b="0" dirty="0">
                        <a:effectLst/>
                        <a:latin typeface="+mn-lt"/>
                      </a:endParaRPr>
                    </a:p>
                  </a:txBody>
                  <a:tcPr marL="137160" marR="137160" marT="65160" marB="65160" anchor="ctr">
                    <a:lnL w="12700" cmpd="sng">
                      <a:noFill/>
                    </a:lnL>
                    <a:solidFill>
                      <a:schemeClr val="accent3">
                        <a:lumMod val="20000"/>
                        <a:lumOff val="80000"/>
                      </a:schemeClr>
                    </a:solidFill>
                  </a:tcPr>
                </a:tc>
                <a:tc>
                  <a:txBody>
                    <a:bodyPr/>
                    <a:lstStyle/>
                    <a:p>
                      <a:pPr algn="l" fontAlgn="t">
                        <a:buNone/>
                      </a:pPr>
                      <a:r>
                        <a:rPr lang="en-AU" sz="1200" dirty="0"/>
                        <a:t>After setting migration pathways and modernization targets at the org level, move down to the application level. Use the App Strategy section to tag apps with business intent—Tolerate, Invest, Eliminate, or Replace. It’s great to pick 2-3 apps in the session to do as an example together.  Encourage customers to pre-tag known apps ahead of Workshop 2. This isn’t required for every app, but even partial input improves the accuracy of Dr </a:t>
                      </a:r>
                      <a:r>
                        <a:rPr lang="en-AU" sz="1200" dirty="0" err="1"/>
                        <a:t>Migrate’s</a:t>
                      </a:r>
                      <a:r>
                        <a:rPr lang="en-AU" sz="1200" dirty="0"/>
                        <a:t> 6R Assistant recommendations.</a:t>
                      </a:r>
                      <a:endParaRPr lang="en-AU" sz="1200" b="0" dirty="0">
                        <a:effectLst/>
                        <a:latin typeface="+mn-lt"/>
                      </a:endParaRPr>
                    </a:p>
                  </a:txBody>
                  <a:tcPr marL="137160" marR="137160" marT="65160" marB="65160" anchor="ctr">
                    <a:lnR w="12700" cmpd="sng">
                      <a:noFill/>
                    </a:lnR>
                    <a:solidFill>
                      <a:schemeClr val="bg1"/>
                    </a:solidFill>
                  </a:tcPr>
                </a:tc>
                <a:extLst>
                  <a:ext uri="{0D108BD9-81ED-4DB2-BD59-A6C34878D82A}">
                    <a16:rowId xmlns:a16="http://schemas.microsoft.com/office/drawing/2014/main" val="4293135309"/>
                  </a:ext>
                </a:extLst>
              </a:tr>
              <a:tr h="518434">
                <a:tc>
                  <a:txBody>
                    <a:bodyPr/>
                    <a:lstStyle/>
                    <a:p>
                      <a:pPr algn="l" fontAlgn="t">
                        <a:buNone/>
                      </a:pPr>
                      <a:r>
                        <a:rPr lang="en-AU" sz="1400" b="1" dirty="0">
                          <a:effectLst/>
                          <a:latin typeface="+mn-lt"/>
                        </a:rPr>
                        <a:t>Confirm Next Steps</a:t>
                      </a:r>
                      <a:endParaRPr lang="en-AU" sz="1400" b="0" dirty="0">
                        <a:effectLst/>
                        <a:latin typeface="+mn-lt"/>
                      </a:endParaRPr>
                    </a:p>
                  </a:txBody>
                  <a:tcPr marL="137160" marR="137160" marT="65160" marB="65160" anchor="ctr">
                    <a:lnL w="12700" cmpd="sng">
                      <a:noFill/>
                    </a:lnL>
                    <a:lnB w="12700" cap="flat" cmpd="sng" algn="ctr">
                      <a:noFill/>
                      <a:prstDash val="solid"/>
                      <a:round/>
                      <a:headEnd type="none" w="med" len="med"/>
                      <a:tailEnd type="none" w="med" len="med"/>
                    </a:lnB>
                    <a:solidFill>
                      <a:schemeClr val="accent3">
                        <a:lumMod val="20000"/>
                        <a:lumOff val="80000"/>
                      </a:schemeClr>
                    </a:solidFill>
                  </a:tcPr>
                </a:tc>
                <a:tc>
                  <a:txBody>
                    <a:bodyPr/>
                    <a:lstStyle/>
                    <a:p>
                      <a:pPr algn="l" fontAlgn="t">
                        <a:buNone/>
                      </a:pPr>
                      <a:r>
                        <a:rPr lang="en-AU" sz="1200" b="0" dirty="0">
                          <a:effectLst/>
                          <a:latin typeface="+mn-lt"/>
                        </a:rPr>
                        <a:t>Recap what’s been covered and set expectations for Workshop 2: running the 6R assistant, wave planning, and sizing alignment.</a:t>
                      </a:r>
                    </a:p>
                  </a:txBody>
                  <a:tcPr marL="137160" marR="137160" marT="65160" marB="65160" anchor="ctr">
                    <a:lnR w="12700" cmpd="sng">
                      <a:noFill/>
                    </a:ln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422034033"/>
                  </a:ext>
                </a:extLst>
              </a:tr>
            </a:tbl>
          </a:graphicData>
        </a:graphic>
      </p:graphicFrame>
    </p:spTree>
    <p:extLst>
      <p:ext uri="{BB962C8B-B14F-4D97-AF65-F5344CB8AC3E}">
        <p14:creationId xmlns:p14="http://schemas.microsoft.com/office/powerpoint/2010/main" val="3847679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E7F583-4A3B-F231-BE3F-4DBD74B8EEF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B1FB96F-DE8D-8536-5CF5-022581CFDEB6}"/>
              </a:ext>
            </a:extLst>
          </p:cNvPr>
          <p:cNvSpPr/>
          <p:nvPr/>
        </p:nvSpPr>
        <p:spPr>
          <a:xfrm>
            <a:off x="0" y="0"/>
            <a:ext cx="12192000" cy="1053298"/>
          </a:xfrm>
          <a:prstGeom prst="rect">
            <a:avLst/>
          </a:prstGeom>
          <a:gradFill>
            <a:gsLst>
              <a:gs pos="0">
                <a:srgbClr val="0078D4"/>
              </a:gs>
              <a:gs pos="100000">
                <a:srgbClr val="A03BC4"/>
              </a:gs>
            </a:gsLst>
            <a:lin ang="19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6B0FAF8-3AF6-1D0B-46AC-DFA6FC15E77A}"/>
              </a:ext>
            </a:extLst>
          </p:cNvPr>
          <p:cNvSpPr txBox="1"/>
          <p:nvPr/>
        </p:nvSpPr>
        <p:spPr>
          <a:xfrm>
            <a:off x="1030099" y="106534"/>
            <a:ext cx="4211752" cy="840230"/>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5400" b="1" kern="0">
                <a:gradFill>
                  <a:gsLst>
                    <a:gs pos="100000">
                      <a:srgbClr val="3763D2"/>
                    </a:gs>
                    <a:gs pos="0">
                      <a:srgbClr val="F4364C"/>
                    </a:gs>
                    <a:gs pos="51000">
                      <a:srgbClr val="C03BC4"/>
                    </a:gs>
                  </a:gsLst>
                  <a:path path="circle">
                    <a:fillToRect l="100000" t="100000"/>
                  </a:path>
                </a:gradFill>
                <a:latin typeface="+mj-lt"/>
                <a:cs typeface="Segoe UI"/>
              </a:defRPr>
            </a:lvl1pPr>
          </a:lstStyle>
          <a:p>
            <a:r>
              <a:rPr lang="en-AU" sz="2000">
                <a:solidFill>
                  <a:schemeClr val="bg1"/>
                </a:solidFill>
                <a:latin typeface="Aptos" panose="020B0004020202020204" pitchFamily="34" charset="0"/>
              </a:rPr>
              <a:t>Workshop 2</a:t>
            </a:r>
          </a:p>
          <a:p>
            <a:r>
              <a:rPr lang="en-AU" sz="2000">
                <a:solidFill>
                  <a:schemeClr val="bg1"/>
                </a:solidFill>
                <a:latin typeface="Aptos" panose="020B0004020202020204" pitchFamily="34" charset="0"/>
              </a:rPr>
              <a:t>Workload Planning &amp; Application</a:t>
            </a:r>
          </a:p>
        </p:txBody>
      </p:sp>
      <p:sp>
        <p:nvSpPr>
          <p:cNvPr id="5" name="TextBox 4">
            <a:extLst>
              <a:ext uri="{FF2B5EF4-FFF2-40B4-BE49-F238E27FC236}">
                <a16:creationId xmlns:a16="http://schemas.microsoft.com/office/drawing/2014/main" id="{3511C90F-663B-0593-22B2-33E7A8BB6797}"/>
              </a:ext>
            </a:extLst>
          </p:cNvPr>
          <p:cNvSpPr txBox="1"/>
          <p:nvPr/>
        </p:nvSpPr>
        <p:spPr>
          <a:xfrm>
            <a:off x="5155308" y="268469"/>
            <a:ext cx="6795131" cy="523220"/>
          </a:xfrm>
          <a:prstGeom prst="rect">
            <a:avLst/>
          </a:prstGeom>
          <a:noFill/>
        </p:spPr>
        <p:txBody>
          <a:bodyPr wrap="square">
            <a:spAutoFit/>
          </a:bodyPr>
          <a:lstStyle/>
          <a:p>
            <a:pPr lvl="0">
              <a:buClr>
                <a:srgbClr val="E7E6E6">
                  <a:lumMod val="50000"/>
                </a:srgbClr>
              </a:buClr>
              <a:defRPr/>
            </a:pPr>
            <a:r>
              <a:rPr lang="en-AU" sz="1400">
                <a:solidFill>
                  <a:schemeClr val="bg1"/>
                </a:solidFill>
              </a:rPr>
              <a:t>Apply application strategies and 6R decisions, generate the wave plan, and prepare for final recommendations.</a:t>
            </a:r>
            <a:endParaRPr kumimoji="0" lang="en-AU" sz="800" b="0" i="0" u="none" strike="noStrike" kern="1200" cap="none" spc="0" normalizeH="0" baseline="0" noProof="0">
              <a:ln>
                <a:noFill/>
              </a:ln>
              <a:solidFill>
                <a:schemeClr val="bg1"/>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3055136E-2A5B-5F0B-31F9-0BF3F193D1C8}"/>
              </a:ext>
            </a:extLst>
          </p:cNvPr>
          <p:cNvCxnSpPr/>
          <p:nvPr/>
        </p:nvCxnSpPr>
        <p:spPr>
          <a:xfrm>
            <a:off x="5061125" y="267648"/>
            <a:ext cx="0" cy="6532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651F165C-AB78-0513-6706-8583AAB9BD37}"/>
              </a:ext>
            </a:extLst>
          </p:cNvPr>
          <p:cNvGraphicFramePr>
            <a:graphicFrameLocks noGrp="1"/>
          </p:cNvGraphicFramePr>
          <p:nvPr>
            <p:extLst>
              <p:ext uri="{D42A27DB-BD31-4B8C-83A1-F6EECF244321}">
                <p14:modId xmlns:p14="http://schemas.microsoft.com/office/powerpoint/2010/main" val="3853578791"/>
              </p:ext>
            </p:extLst>
          </p:nvPr>
        </p:nvGraphicFramePr>
        <p:xfrm>
          <a:off x="1" y="1053300"/>
          <a:ext cx="12191999" cy="5804701"/>
        </p:xfrm>
        <a:graphic>
          <a:graphicData uri="http://schemas.openxmlformats.org/drawingml/2006/table">
            <a:tbl>
              <a:tblPr>
                <a:tableStyleId>{B301B821-A1FF-4177-AEE7-76D212191A09}</a:tableStyleId>
              </a:tblPr>
              <a:tblGrid>
                <a:gridCol w="4273817">
                  <a:extLst>
                    <a:ext uri="{9D8B030D-6E8A-4147-A177-3AD203B41FA5}">
                      <a16:colId xmlns:a16="http://schemas.microsoft.com/office/drawing/2014/main" val="1667835502"/>
                    </a:ext>
                  </a:extLst>
                </a:gridCol>
                <a:gridCol w="7918182">
                  <a:extLst>
                    <a:ext uri="{9D8B030D-6E8A-4147-A177-3AD203B41FA5}">
                      <a16:colId xmlns:a16="http://schemas.microsoft.com/office/drawing/2014/main" val="536833704"/>
                    </a:ext>
                  </a:extLst>
                </a:gridCol>
              </a:tblGrid>
              <a:tr h="531551">
                <a:tc>
                  <a:txBody>
                    <a:bodyPr/>
                    <a:lstStyle/>
                    <a:p>
                      <a:pPr algn="l" fontAlgn="t">
                        <a:buNone/>
                      </a:pPr>
                      <a:r>
                        <a:rPr lang="en-AU" sz="1600" b="1">
                          <a:solidFill>
                            <a:schemeClr val="bg1"/>
                          </a:solidFill>
                          <a:effectLst/>
                        </a:rPr>
                        <a:t>Activity</a:t>
                      </a:r>
                      <a:endParaRPr lang="en-AU" sz="1600" b="0">
                        <a:solidFill>
                          <a:schemeClr val="bg1"/>
                        </a:solidFill>
                        <a:effectLst/>
                        <a:latin typeface="Atlassian Sans"/>
                      </a:endParaRPr>
                    </a:p>
                  </a:txBody>
                  <a:tcPr marL="137160" marR="137160" marT="86400" marB="86400" anchor="ctr">
                    <a:lnL w="12700" cmpd="sng">
                      <a:noFill/>
                    </a:lnL>
                    <a:lnT w="12700" cmpd="sng">
                      <a:noFill/>
                    </a:lnT>
                    <a:solidFill>
                      <a:schemeClr val="tx1"/>
                    </a:solidFill>
                  </a:tcPr>
                </a:tc>
                <a:tc>
                  <a:txBody>
                    <a:bodyPr/>
                    <a:lstStyle/>
                    <a:p>
                      <a:pPr algn="l" fontAlgn="t">
                        <a:buNone/>
                      </a:pPr>
                      <a:r>
                        <a:rPr lang="en-AU" sz="1600" b="1">
                          <a:solidFill>
                            <a:schemeClr val="bg1"/>
                          </a:solidFill>
                          <a:effectLst/>
                        </a:rPr>
                        <a:t>Guidance</a:t>
                      </a:r>
                      <a:endParaRPr lang="en-AU" sz="1600" b="0">
                        <a:solidFill>
                          <a:schemeClr val="bg1"/>
                        </a:solidFill>
                        <a:effectLst/>
                        <a:latin typeface="Atlassian Sans"/>
                      </a:endParaRPr>
                    </a:p>
                  </a:txBody>
                  <a:tcPr marL="137160" marR="137160" marT="86400" marB="86400" anchor="ctr">
                    <a:lnR w="12700" cmpd="sng">
                      <a:noFill/>
                    </a:lnR>
                    <a:lnT w="12700" cmpd="sng">
                      <a:noFill/>
                    </a:lnT>
                    <a:solidFill>
                      <a:schemeClr val="tx1"/>
                    </a:solidFill>
                  </a:tcPr>
                </a:tc>
                <a:extLst>
                  <a:ext uri="{0D108BD9-81ED-4DB2-BD59-A6C34878D82A}">
                    <a16:rowId xmlns:a16="http://schemas.microsoft.com/office/drawing/2014/main" val="623071863"/>
                  </a:ext>
                </a:extLst>
              </a:tr>
              <a:tr h="981961">
                <a:tc>
                  <a:txBody>
                    <a:bodyPr/>
                    <a:lstStyle/>
                    <a:p>
                      <a:pPr algn="l" fontAlgn="t">
                        <a:buNone/>
                      </a:pPr>
                      <a:r>
                        <a:rPr lang="en-AU" sz="1400" b="1">
                          <a:effectLst/>
                          <a:latin typeface="+mn-lt"/>
                        </a:rPr>
                        <a:t>Checkpoint: App Strategies Assigned</a:t>
                      </a:r>
                      <a:endParaRPr lang="en-AU" sz="1400" b="0">
                        <a:effectLst/>
                        <a:latin typeface="+mn-lt"/>
                      </a:endParaRPr>
                    </a:p>
                  </a:txBody>
                  <a:tcPr marL="137160" marR="137160" marT="64800" marB="64800" anchor="ctr">
                    <a:lnL w="12700" cmpd="sng">
                      <a:noFill/>
                    </a:lnL>
                    <a:solidFill>
                      <a:schemeClr val="accent3">
                        <a:lumMod val="20000"/>
                        <a:lumOff val="80000"/>
                      </a:schemeClr>
                    </a:solidFill>
                  </a:tcPr>
                </a:tc>
                <a:tc>
                  <a:txBody>
                    <a:bodyPr/>
                    <a:lstStyle/>
                    <a:p>
                      <a:pPr algn="l" fontAlgn="t">
                        <a:buNone/>
                      </a:pPr>
                      <a:r>
                        <a:rPr lang="en-AU" sz="1400" b="0">
                          <a:effectLst/>
                          <a:latin typeface="+mn-lt"/>
                        </a:rPr>
                        <a:t>Review if the customer has started assigning app strategies (Tolerate, Invest, Eliminate, Replace). This improves 6R recommendations. </a:t>
                      </a:r>
                    </a:p>
                  </a:txBody>
                  <a:tcPr marL="137160" marR="137160" marT="64800" marB="64800" anchor="ctr">
                    <a:lnR w="12700" cmpd="sng">
                      <a:noFill/>
                    </a:lnR>
                    <a:solidFill>
                      <a:schemeClr val="bg1"/>
                    </a:solidFill>
                  </a:tcPr>
                </a:tc>
                <a:extLst>
                  <a:ext uri="{0D108BD9-81ED-4DB2-BD59-A6C34878D82A}">
                    <a16:rowId xmlns:a16="http://schemas.microsoft.com/office/drawing/2014/main" val="651726437"/>
                  </a:ext>
                </a:extLst>
              </a:tr>
              <a:tr h="1300511">
                <a:tc>
                  <a:txBody>
                    <a:bodyPr/>
                    <a:lstStyle/>
                    <a:p>
                      <a:pPr algn="l" fontAlgn="t">
                        <a:buNone/>
                      </a:pPr>
                      <a:r>
                        <a:rPr lang="en-AU" sz="1400" b="1">
                          <a:effectLst/>
                          <a:latin typeface="+mn-lt"/>
                          <a:hlinkClick r:id="rId2"/>
                        </a:rPr>
                        <a:t>Run 6R Assistant</a:t>
                      </a:r>
                      <a:endParaRPr lang="en-AU" sz="1400" b="0">
                        <a:effectLst/>
                        <a:latin typeface="+mn-lt"/>
                      </a:endParaRPr>
                    </a:p>
                  </a:txBody>
                  <a:tcPr marL="137160" marR="137160" marT="64800" marB="64800" anchor="ctr">
                    <a:lnL w="12700" cmpd="sng">
                      <a:noFill/>
                    </a:lnL>
                    <a:solidFill>
                      <a:schemeClr val="accent3">
                        <a:lumMod val="20000"/>
                        <a:lumOff val="80000"/>
                      </a:schemeClr>
                    </a:solidFill>
                  </a:tcPr>
                </a:tc>
                <a:tc>
                  <a:txBody>
                    <a:bodyPr/>
                    <a:lstStyle/>
                    <a:p>
                      <a:pPr algn="l" fontAlgn="t">
                        <a:buNone/>
                      </a:pPr>
                      <a:r>
                        <a:rPr lang="en-AU" sz="1400" b="0"/>
                        <a:t>Use Dr Migrate’s AI to assign 6Rs to each application.</a:t>
                      </a:r>
                      <a:br>
                        <a:rPr lang="en-AU" sz="1400"/>
                      </a:br>
                      <a:r>
                        <a:rPr lang="en-AU" sz="1400"/>
                        <a:t>The assistant factors in migration goals, pathways, modernization preferences, app strategies, and discovered metadata.</a:t>
                      </a:r>
                      <a:br>
                        <a:rPr lang="en-AU" sz="1400"/>
                      </a:br>
                      <a:r>
                        <a:rPr lang="en-AU" sz="1400"/>
                        <a:t>You can fine-tune the results at the app or server level, individually or in bulk.</a:t>
                      </a:r>
                      <a:endParaRPr lang="en-AU" sz="1400" b="0">
                        <a:effectLst/>
                        <a:latin typeface="+mn-lt"/>
                      </a:endParaRPr>
                    </a:p>
                  </a:txBody>
                  <a:tcPr marL="137160" marR="137160" marT="64800" marB="64800" anchor="ctr">
                    <a:lnR w="12700" cmpd="sng">
                      <a:noFill/>
                    </a:lnR>
                    <a:solidFill>
                      <a:schemeClr val="bg1"/>
                    </a:solidFill>
                  </a:tcPr>
                </a:tc>
                <a:extLst>
                  <a:ext uri="{0D108BD9-81ED-4DB2-BD59-A6C34878D82A}">
                    <a16:rowId xmlns:a16="http://schemas.microsoft.com/office/drawing/2014/main" val="66359321"/>
                  </a:ext>
                </a:extLst>
              </a:tr>
              <a:tr h="960416">
                <a:tc>
                  <a:txBody>
                    <a:bodyPr/>
                    <a:lstStyle/>
                    <a:p>
                      <a:pPr algn="l" fontAlgn="t">
                        <a:buNone/>
                      </a:pPr>
                      <a:r>
                        <a:rPr lang="en-AU" sz="1400" b="1">
                          <a:effectLst/>
                          <a:latin typeface="+mn-lt"/>
                        </a:rPr>
                        <a:t>Note: Assessment Depth Can Vary</a:t>
                      </a:r>
                      <a:endParaRPr lang="en-AU" sz="1400" b="0">
                        <a:effectLst/>
                        <a:latin typeface="+mn-lt"/>
                      </a:endParaRPr>
                    </a:p>
                  </a:txBody>
                  <a:tcPr marL="137160" marR="137160" marT="64800" marB="64800" anchor="ctr">
                    <a:lnL w="12700" cmpd="sng">
                      <a:noFill/>
                    </a:lnL>
                    <a:solidFill>
                      <a:schemeClr val="accent3">
                        <a:lumMod val="20000"/>
                        <a:lumOff val="80000"/>
                      </a:schemeClr>
                    </a:solidFill>
                  </a:tcPr>
                </a:tc>
                <a:tc>
                  <a:txBody>
                    <a:bodyPr/>
                    <a:lstStyle/>
                    <a:p>
                      <a:pPr algn="l" fontAlgn="t">
                        <a:buNone/>
                      </a:pPr>
                      <a:r>
                        <a:rPr lang="en-AU" sz="1400" b="0">
                          <a:effectLst/>
                          <a:latin typeface="+mn-lt"/>
                        </a:rPr>
                        <a:t>Based on the engagement, partners may stop at a high-level 6R assignment or perform detailed per-app reviews using the advanced dashboards and the 6R planning capabilities within Dr Migrate. Decide with the customer how deep you go.</a:t>
                      </a:r>
                    </a:p>
                  </a:txBody>
                  <a:tcPr marL="137160" marR="137160" marT="64800" marB="64800" anchor="ctr">
                    <a:lnR w="12700" cmpd="sng">
                      <a:noFill/>
                    </a:lnR>
                    <a:solidFill>
                      <a:schemeClr val="bg1"/>
                    </a:solidFill>
                  </a:tcPr>
                </a:tc>
                <a:extLst>
                  <a:ext uri="{0D108BD9-81ED-4DB2-BD59-A6C34878D82A}">
                    <a16:rowId xmlns:a16="http://schemas.microsoft.com/office/drawing/2014/main" val="3255367215"/>
                  </a:ext>
                </a:extLst>
              </a:tr>
              <a:tr h="981961">
                <a:tc>
                  <a:txBody>
                    <a:bodyPr/>
                    <a:lstStyle/>
                    <a:p>
                      <a:pPr algn="l" fontAlgn="t">
                        <a:buNone/>
                      </a:pPr>
                      <a:r>
                        <a:rPr lang="en-AU" sz="1400" b="1">
                          <a:effectLst/>
                          <a:latin typeface="+mn-lt"/>
                          <a:hlinkClick r:id="rId3"/>
                        </a:rPr>
                        <a:t>Generate Wave Plan</a:t>
                      </a:r>
                      <a:endParaRPr lang="en-AU" sz="1400" b="0">
                        <a:effectLst/>
                        <a:latin typeface="+mn-lt"/>
                      </a:endParaRPr>
                    </a:p>
                  </a:txBody>
                  <a:tcPr marL="137160" marR="137160" marT="64800" marB="64800" anchor="ctr">
                    <a:lnL w="12700" cmpd="sng">
                      <a:noFill/>
                    </a:lnL>
                    <a:solidFill>
                      <a:schemeClr val="accent3">
                        <a:lumMod val="20000"/>
                        <a:lumOff val="80000"/>
                      </a:schemeClr>
                    </a:solidFill>
                  </a:tcPr>
                </a:tc>
                <a:tc>
                  <a:txBody>
                    <a:bodyPr/>
                    <a:lstStyle/>
                    <a:p>
                      <a:pPr algn="l" fontAlgn="t">
                        <a:buNone/>
                      </a:pPr>
                      <a:r>
                        <a:rPr lang="en-AU" sz="1400" b="0">
                          <a:effectLst/>
                          <a:latin typeface="+mn-lt"/>
                        </a:rPr>
                        <a:t>Create the initial wave plan using the AI Assistant. It uses dependency mapping and complexity scoring to build wave groups. Encourage the customer to review first 1–2 waves. Do they reflect logical early moves? Let them reorder apps as needed.</a:t>
                      </a:r>
                    </a:p>
                  </a:txBody>
                  <a:tcPr marL="137160" marR="137160" marT="64800" marB="64800" anchor="ctr">
                    <a:lnR w="12700" cmpd="sng">
                      <a:noFill/>
                    </a:lnR>
                    <a:solidFill>
                      <a:schemeClr val="bg1"/>
                    </a:solidFill>
                  </a:tcPr>
                </a:tc>
                <a:extLst>
                  <a:ext uri="{0D108BD9-81ED-4DB2-BD59-A6C34878D82A}">
                    <a16:rowId xmlns:a16="http://schemas.microsoft.com/office/drawing/2014/main" val="3782804587"/>
                  </a:ext>
                </a:extLst>
              </a:tr>
              <a:tr h="1048301">
                <a:tc>
                  <a:txBody>
                    <a:bodyPr/>
                    <a:lstStyle/>
                    <a:p>
                      <a:pPr algn="l" fontAlgn="t">
                        <a:buNone/>
                      </a:pPr>
                      <a:r>
                        <a:rPr lang="en-AU" sz="1400" b="1">
                          <a:effectLst/>
                          <a:latin typeface="+mn-lt"/>
                        </a:rPr>
                        <a:t>Next Steps</a:t>
                      </a:r>
                      <a:endParaRPr lang="en-AU" sz="1400" b="0">
                        <a:effectLst/>
                        <a:latin typeface="+mn-lt"/>
                      </a:endParaRPr>
                    </a:p>
                  </a:txBody>
                  <a:tcPr marL="137160" marR="137160" marT="64800" marB="64800" anchor="ctr">
                    <a:lnL w="12700" cmpd="sng">
                      <a:noFill/>
                    </a:lnL>
                    <a:lnB w="12700" cap="flat" cmpd="sng" algn="ctr">
                      <a:noFill/>
                      <a:prstDash val="solid"/>
                      <a:round/>
                      <a:headEnd type="none" w="med" len="med"/>
                      <a:tailEnd type="none" w="med" len="med"/>
                    </a:lnB>
                    <a:solidFill>
                      <a:schemeClr val="accent3">
                        <a:lumMod val="20000"/>
                        <a:lumOff val="80000"/>
                      </a:schemeClr>
                    </a:solidFill>
                  </a:tcPr>
                </a:tc>
                <a:tc>
                  <a:txBody>
                    <a:bodyPr/>
                    <a:lstStyle/>
                    <a:p>
                      <a:pPr algn="l" fontAlgn="t">
                        <a:buNone/>
                      </a:pPr>
                      <a:r>
                        <a:rPr lang="en-AU" sz="1400" b="0">
                          <a:effectLst/>
                          <a:latin typeface="+mn-lt"/>
                        </a:rPr>
                        <a:t>Confirm if a deeper 6R review is needed or if the customer would like to go deeper into any area bore final presentation. Emphasize that all components—strategies, 6Rs, sizing, waves—can be revised at any time.</a:t>
                      </a:r>
                    </a:p>
                  </a:txBody>
                  <a:tcPr marL="137160" marR="137160" marT="64800" marB="64800" anchor="ctr">
                    <a:lnR w="12700" cmpd="sng">
                      <a:noFill/>
                    </a:ln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64196534"/>
                  </a:ext>
                </a:extLst>
              </a:tr>
            </a:tbl>
          </a:graphicData>
        </a:graphic>
      </p:graphicFrame>
      <p:pic>
        <p:nvPicPr>
          <p:cNvPr id="6" name="Graphic 5">
            <a:extLst>
              <a:ext uri="{FF2B5EF4-FFF2-40B4-BE49-F238E27FC236}">
                <a16:creationId xmlns:a16="http://schemas.microsoft.com/office/drawing/2014/main" id="{7C4EAB02-B3EB-73E1-7DDD-7661DFB9817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41561" y="132380"/>
            <a:ext cx="788538" cy="788538"/>
          </a:xfrm>
          <a:prstGeom prst="rect">
            <a:avLst/>
          </a:prstGeom>
        </p:spPr>
      </p:pic>
    </p:spTree>
    <p:extLst>
      <p:ext uri="{BB962C8B-B14F-4D97-AF65-F5344CB8AC3E}">
        <p14:creationId xmlns:p14="http://schemas.microsoft.com/office/powerpoint/2010/main" val="2542520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A0EFC7-BA77-483B-3862-90409181135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FCBA32C-93D2-6DAB-729A-91B8FD89563C}"/>
              </a:ext>
            </a:extLst>
          </p:cNvPr>
          <p:cNvSpPr/>
          <p:nvPr/>
        </p:nvSpPr>
        <p:spPr>
          <a:xfrm>
            <a:off x="0" y="0"/>
            <a:ext cx="12192000" cy="1053298"/>
          </a:xfrm>
          <a:prstGeom prst="rect">
            <a:avLst/>
          </a:prstGeom>
          <a:gradFill>
            <a:gsLst>
              <a:gs pos="0">
                <a:srgbClr val="0078D4"/>
              </a:gs>
              <a:gs pos="100000">
                <a:srgbClr val="A03BC4"/>
              </a:gs>
            </a:gsLst>
            <a:lin ang="19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4B69216-44BB-710E-4E3F-467058883D76}"/>
              </a:ext>
            </a:extLst>
          </p:cNvPr>
          <p:cNvSpPr txBox="1"/>
          <p:nvPr/>
        </p:nvSpPr>
        <p:spPr>
          <a:xfrm>
            <a:off x="1030099" y="106534"/>
            <a:ext cx="3211131" cy="840230"/>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5400" b="1" kern="0">
                <a:gradFill>
                  <a:gsLst>
                    <a:gs pos="100000">
                      <a:srgbClr val="3763D2"/>
                    </a:gs>
                    <a:gs pos="0">
                      <a:srgbClr val="F4364C"/>
                    </a:gs>
                    <a:gs pos="51000">
                      <a:srgbClr val="C03BC4"/>
                    </a:gs>
                  </a:gsLst>
                  <a:path path="circle">
                    <a:fillToRect l="100000" t="100000"/>
                  </a:path>
                </a:gradFill>
                <a:latin typeface="+mj-lt"/>
                <a:cs typeface="Segoe UI"/>
              </a:defRPr>
            </a:lvl1pPr>
          </a:lstStyle>
          <a:p>
            <a:r>
              <a:rPr lang="en-AU" sz="2800">
                <a:solidFill>
                  <a:schemeClr val="bg1"/>
                </a:solidFill>
                <a:latin typeface="Aptos" panose="020B0004020202020204" pitchFamily="34" charset="0"/>
              </a:rPr>
              <a:t>Present Plan </a:t>
            </a:r>
          </a:p>
          <a:p>
            <a:r>
              <a:rPr lang="en-AU" sz="2800">
                <a:solidFill>
                  <a:schemeClr val="bg1"/>
                </a:solidFill>
                <a:latin typeface="Aptos" panose="020B0004020202020204" pitchFamily="34" charset="0"/>
              </a:rPr>
              <a:t>&amp; Strategy</a:t>
            </a:r>
          </a:p>
        </p:txBody>
      </p:sp>
      <p:sp>
        <p:nvSpPr>
          <p:cNvPr id="5" name="TextBox 4">
            <a:extLst>
              <a:ext uri="{FF2B5EF4-FFF2-40B4-BE49-F238E27FC236}">
                <a16:creationId xmlns:a16="http://schemas.microsoft.com/office/drawing/2014/main" id="{FBA2B520-F26D-E1B5-EDAF-6638DB685913}"/>
              </a:ext>
            </a:extLst>
          </p:cNvPr>
          <p:cNvSpPr txBox="1"/>
          <p:nvPr/>
        </p:nvSpPr>
        <p:spPr>
          <a:xfrm>
            <a:off x="4366770" y="242711"/>
            <a:ext cx="6795131" cy="523220"/>
          </a:xfrm>
          <a:prstGeom prst="rect">
            <a:avLst/>
          </a:prstGeom>
          <a:noFill/>
        </p:spPr>
        <p:txBody>
          <a:bodyPr wrap="square">
            <a:spAutoFit/>
          </a:bodyPr>
          <a:lstStyle/>
          <a:p>
            <a:pPr lvl="0">
              <a:buClr>
                <a:srgbClr val="E7E6E6">
                  <a:lumMod val="50000"/>
                </a:srgbClr>
              </a:buClr>
              <a:defRPr/>
            </a:pPr>
            <a:r>
              <a:rPr lang="en-AU" sz="1400">
                <a:solidFill>
                  <a:schemeClr val="bg1"/>
                </a:solidFill>
              </a:rPr>
              <a:t>Finalize all planning outputs, generate the migration strategy proposal, and present a clear, actionable roadmap that aligns with the customer’s goals and environment.</a:t>
            </a:r>
            <a:endParaRPr kumimoji="0" lang="en-AU" sz="1100" b="0" i="0" u="none" strike="noStrike" kern="1200" cap="none" spc="0" normalizeH="0" baseline="0" noProof="0">
              <a:ln>
                <a:noFill/>
              </a:ln>
              <a:solidFill>
                <a:schemeClr val="bg1"/>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04C9D720-4F6C-A110-CC91-00D565A4A4A3}"/>
              </a:ext>
            </a:extLst>
          </p:cNvPr>
          <p:cNvCxnSpPr/>
          <p:nvPr/>
        </p:nvCxnSpPr>
        <p:spPr>
          <a:xfrm>
            <a:off x="4140076" y="177686"/>
            <a:ext cx="0" cy="6532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9C6881B2-5076-A4CB-D4D9-13F7A6243845}"/>
              </a:ext>
            </a:extLst>
          </p:cNvPr>
          <p:cNvGraphicFramePr>
            <a:graphicFrameLocks noGrp="1"/>
          </p:cNvGraphicFramePr>
          <p:nvPr>
            <p:extLst>
              <p:ext uri="{D42A27DB-BD31-4B8C-83A1-F6EECF244321}">
                <p14:modId xmlns:p14="http://schemas.microsoft.com/office/powerpoint/2010/main" val="257522039"/>
              </p:ext>
            </p:extLst>
          </p:nvPr>
        </p:nvGraphicFramePr>
        <p:xfrm>
          <a:off x="1" y="1053298"/>
          <a:ext cx="12191999" cy="5799480"/>
        </p:xfrm>
        <a:graphic>
          <a:graphicData uri="http://schemas.openxmlformats.org/drawingml/2006/table">
            <a:tbl>
              <a:tblPr>
                <a:tableStyleId>{B301B821-A1FF-4177-AEE7-76D212191A09}</a:tableStyleId>
              </a:tblPr>
              <a:tblGrid>
                <a:gridCol w="4016414">
                  <a:extLst>
                    <a:ext uri="{9D8B030D-6E8A-4147-A177-3AD203B41FA5}">
                      <a16:colId xmlns:a16="http://schemas.microsoft.com/office/drawing/2014/main" val="1667835502"/>
                    </a:ext>
                  </a:extLst>
                </a:gridCol>
                <a:gridCol w="8175585">
                  <a:extLst>
                    <a:ext uri="{9D8B030D-6E8A-4147-A177-3AD203B41FA5}">
                      <a16:colId xmlns:a16="http://schemas.microsoft.com/office/drawing/2014/main" val="536833704"/>
                    </a:ext>
                  </a:extLst>
                </a:gridCol>
              </a:tblGrid>
              <a:tr h="0">
                <a:tc>
                  <a:txBody>
                    <a:bodyPr/>
                    <a:lstStyle/>
                    <a:p>
                      <a:pPr algn="l" fontAlgn="t">
                        <a:buNone/>
                      </a:pPr>
                      <a:r>
                        <a:rPr lang="en-AU" sz="1600" b="1">
                          <a:solidFill>
                            <a:schemeClr val="bg1"/>
                          </a:solidFill>
                          <a:effectLst/>
                        </a:rPr>
                        <a:t>Activity</a:t>
                      </a:r>
                      <a:endParaRPr lang="en-AU" sz="1600" b="0">
                        <a:solidFill>
                          <a:schemeClr val="bg1"/>
                        </a:solidFill>
                        <a:effectLst/>
                        <a:latin typeface="Atlassian Sans"/>
                      </a:endParaRPr>
                    </a:p>
                  </a:txBody>
                  <a:tcPr marL="132559" marR="132559" marT="132559" marB="132559" anchor="ctr">
                    <a:lnL w="12700" cmpd="sng">
                      <a:noFill/>
                    </a:lnL>
                    <a:lnT w="12700" cmpd="sng">
                      <a:noFill/>
                    </a:lnT>
                    <a:solidFill>
                      <a:schemeClr val="tx1"/>
                    </a:solidFill>
                  </a:tcPr>
                </a:tc>
                <a:tc>
                  <a:txBody>
                    <a:bodyPr/>
                    <a:lstStyle/>
                    <a:p>
                      <a:pPr algn="l" fontAlgn="t">
                        <a:buNone/>
                      </a:pPr>
                      <a:r>
                        <a:rPr lang="en-AU" sz="1600" b="1">
                          <a:solidFill>
                            <a:schemeClr val="bg1"/>
                          </a:solidFill>
                          <a:effectLst/>
                        </a:rPr>
                        <a:t>Guidance</a:t>
                      </a:r>
                      <a:endParaRPr lang="en-AU" sz="1600" b="0">
                        <a:solidFill>
                          <a:schemeClr val="bg1"/>
                        </a:solidFill>
                        <a:effectLst/>
                        <a:latin typeface="Atlassian Sans"/>
                      </a:endParaRPr>
                    </a:p>
                  </a:txBody>
                  <a:tcPr marL="132559" marR="132559" marT="132559" marB="132559" anchor="ctr">
                    <a:lnR w="12700" cmpd="sng">
                      <a:noFill/>
                    </a:lnR>
                    <a:lnT w="12700" cmpd="sng">
                      <a:noFill/>
                    </a:lnT>
                    <a:solidFill>
                      <a:schemeClr val="tx1"/>
                    </a:solidFill>
                  </a:tcPr>
                </a:tc>
                <a:extLst>
                  <a:ext uri="{0D108BD9-81ED-4DB2-BD59-A6C34878D82A}">
                    <a16:rowId xmlns:a16="http://schemas.microsoft.com/office/drawing/2014/main" val="623071863"/>
                  </a:ext>
                </a:extLst>
              </a:tr>
              <a:tr h="459225">
                <a:tc>
                  <a:txBody>
                    <a:bodyPr/>
                    <a:lstStyle/>
                    <a:p>
                      <a:pPr algn="l" fontAlgn="t">
                        <a:buNone/>
                      </a:pPr>
                      <a:r>
                        <a:rPr lang="en-AU" sz="1400" b="1">
                          <a:effectLst/>
                          <a:latin typeface="Calibri"/>
                          <a:cs typeface="Calibri"/>
                          <a:hlinkClick r:id="rId3"/>
                        </a:rPr>
                        <a:t>Adjust Application Sizing</a:t>
                      </a:r>
                      <a:endParaRPr lang="en-AU" sz="1400" b="0">
                        <a:effectLst/>
                        <a:latin typeface="Calibri" panose="020F0502020204030204" pitchFamily="34" charset="0"/>
                        <a:cs typeface="Calibri" panose="020F0502020204030204" pitchFamily="34" charset="0"/>
                      </a:endParaRPr>
                    </a:p>
                  </a:txBody>
                  <a:tcPr marL="137160" marR="137160" marT="29160" marB="29160" anchor="ctr">
                    <a:lnL w="12700" cmpd="sng">
                      <a:noFill/>
                    </a:lnL>
                    <a:solidFill>
                      <a:schemeClr val="accent3">
                        <a:lumMod val="20000"/>
                        <a:lumOff val="80000"/>
                      </a:schemeClr>
                    </a:solidFill>
                  </a:tcPr>
                </a:tc>
                <a:tc>
                  <a:txBody>
                    <a:bodyPr/>
                    <a:lstStyle/>
                    <a:p>
                      <a:pPr algn="l" fontAlgn="t">
                        <a:buNone/>
                      </a:pPr>
                      <a:r>
                        <a:rPr lang="en-AU" sz="1300" b="0">
                          <a:effectLst/>
                          <a:latin typeface="Calibri" panose="020F0502020204030204" pitchFamily="34" charset="0"/>
                          <a:cs typeface="Calibri" panose="020F0502020204030204" pitchFamily="34" charset="0"/>
                        </a:rPr>
                        <a:t>In Dr Migrate, review and adjust the app sizing thresholds (S/M/L/XL) to align with your view of effort and complexity. This affects both planning visuals and downstream effort estimates.</a:t>
                      </a:r>
                    </a:p>
                  </a:txBody>
                  <a:tcPr marL="137160" marR="137160" marT="29160" marB="29160" anchor="ctr">
                    <a:lnR w="12700" cmpd="sng">
                      <a:noFill/>
                    </a:lnR>
                    <a:solidFill>
                      <a:schemeClr val="bg1"/>
                    </a:solidFill>
                  </a:tcPr>
                </a:tc>
                <a:extLst>
                  <a:ext uri="{0D108BD9-81ED-4DB2-BD59-A6C34878D82A}">
                    <a16:rowId xmlns:a16="http://schemas.microsoft.com/office/drawing/2014/main" val="651726437"/>
                  </a:ext>
                </a:extLst>
              </a:tr>
              <a:tr h="459225">
                <a:tc>
                  <a:txBody>
                    <a:bodyPr/>
                    <a:lstStyle/>
                    <a:p>
                      <a:pPr algn="l" fontAlgn="t">
                        <a:buNone/>
                      </a:pPr>
                      <a:r>
                        <a:rPr lang="en-AU" sz="1400" b="1">
                          <a:effectLst/>
                          <a:latin typeface="Calibri"/>
                          <a:cs typeface="Calibri"/>
                          <a:hlinkClick r:id="rId4"/>
                        </a:rPr>
                        <a:t>Review TCO Settings</a:t>
                      </a:r>
                      <a:endParaRPr lang="en-AU" sz="1400" b="0">
                        <a:effectLst/>
                        <a:latin typeface="Calibri" panose="020F0502020204030204" pitchFamily="34" charset="0"/>
                        <a:cs typeface="Calibri" panose="020F0502020204030204" pitchFamily="34" charset="0"/>
                      </a:endParaRPr>
                    </a:p>
                  </a:txBody>
                  <a:tcPr marL="137160" marR="137160" marT="29160" marB="29160" anchor="ctr">
                    <a:lnL w="12700" cmpd="sng">
                      <a:noFill/>
                    </a:lnL>
                    <a:solidFill>
                      <a:schemeClr val="accent3">
                        <a:lumMod val="20000"/>
                        <a:lumOff val="80000"/>
                      </a:schemeClr>
                    </a:solidFill>
                  </a:tcPr>
                </a:tc>
                <a:tc>
                  <a:txBody>
                    <a:bodyPr/>
                    <a:lstStyle/>
                    <a:p>
                      <a:pPr algn="l" fontAlgn="t">
                        <a:buNone/>
                      </a:pPr>
                      <a:r>
                        <a:rPr lang="en-AU" sz="1300" b="0">
                          <a:effectLst/>
                          <a:latin typeface="Calibri" panose="020F0502020204030204" pitchFamily="34" charset="0"/>
                          <a:cs typeface="Calibri" panose="020F0502020204030204" pitchFamily="34" charset="0"/>
                        </a:rPr>
                        <a:t>Confirm customer-specific TCO settings are accurate: currency, reserved instance assumptions, storage SKUs, etc. This ensures the report reflects their real-world cost profile.</a:t>
                      </a:r>
                    </a:p>
                  </a:txBody>
                  <a:tcPr marL="137160" marR="137160" marT="29160" marB="29160" anchor="ctr">
                    <a:lnR w="12700" cmpd="sng">
                      <a:noFill/>
                    </a:lnR>
                    <a:solidFill>
                      <a:schemeClr val="bg1"/>
                    </a:solidFill>
                  </a:tcPr>
                </a:tc>
                <a:extLst>
                  <a:ext uri="{0D108BD9-81ED-4DB2-BD59-A6C34878D82A}">
                    <a16:rowId xmlns:a16="http://schemas.microsoft.com/office/drawing/2014/main" val="1404037041"/>
                  </a:ext>
                </a:extLst>
              </a:tr>
              <a:tr h="459225">
                <a:tc>
                  <a:txBody>
                    <a:bodyPr/>
                    <a:lstStyle/>
                    <a:p>
                      <a:pPr algn="l" fontAlgn="t">
                        <a:buNone/>
                      </a:pPr>
                      <a:r>
                        <a:rPr lang="en-AU" sz="1400" b="1">
                          <a:effectLst/>
                          <a:latin typeface="Calibri" panose="020F0502020204030204" pitchFamily="34" charset="0"/>
                          <a:cs typeface="Calibri" panose="020F0502020204030204" pitchFamily="34" charset="0"/>
                        </a:rPr>
                        <a:t>Validate Scope &amp; Treatments</a:t>
                      </a:r>
                      <a:endParaRPr lang="en-AU" sz="1400" b="0">
                        <a:effectLst/>
                        <a:latin typeface="Calibri" panose="020F0502020204030204" pitchFamily="34" charset="0"/>
                        <a:cs typeface="Calibri" panose="020F0502020204030204" pitchFamily="34" charset="0"/>
                      </a:endParaRPr>
                    </a:p>
                  </a:txBody>
                  <a:tcPr marL="137160" marR="137160" marT="29160" marB="29160" anchor="ctr">
                    <a:lnL w="12700" cmpd="sng">
                      <a:noFill/>
                    </a:lnL>
                    <a:solidFill>
                      <a:schemeClr val="accent3">
                        <a:lumMod val="20000"/>
                        <a:lumOff val="80000"/>
                      </a:schemeClr>
                    </a:solidFill>
                  </a:tcPr>
                </a:tc>
                <a:tc>
                  <a:txBody>
                    <a:bodyPr/>
                    <a:lstStyle/>
                    <a:p>
                      <a:pPr algn="l" fontAlgn="t">
                        <a:buNone/>
                      </a:pPr>
                      <a:r>
                        <a:rPr lang="en-AU" sz="1300" b="0">
                          <a:effectLst/>
                          <a:latin typeface="Calibri" panose="020F0502020204030204" pitchFamily="34" charset="0"/>
                          <a:cs typeface="Calibri" panose="020F0502020204030204" pitchFamily="34" charset="0"/>
                        </a:rPr>
                        <a:t>Confirm that all relevant servers are marked as “In Scope.” Servers marked “Out of Scope” will be excluded from the final report. Ensure any “unassigned” treatments are addressed—rehost is safe as a default.</a:t>
                      </a:r>
                    </a:p>
                  </a:txBody>
                  <a:tcPr marL="137160" marR="137160" marT="29160" marB="29160" anchor="ctr">
                    <a:lnR w="12700" cmpd="sng">
                      <a:noFill/>
                    </a:lnR>
                    <a:solidFill>
                      <a:schemeClr val="bg1"/>
                    </a:solidFill>
                  </a:tcPr>
                </a:tc>
                <a:extLst>
                  <a:ext uri="{0D108BD9-81ED-4DB2-BD59-A6C34878D82A}">
                    <a16:rowId xmlns:a16="http://schemas.microsoft.com/office/drawing/2014/main" val="1064196534"/>
                  </a:ext>
                </a:extLst>
              </a:tr>
              <a:tr h="1716597">
                <a:tc>
                  <a:txBody>
                    <a:bodyPr/>
                    <a:lstStyle/>
                    <a:p>
                      <a:pPr algn="l" fontAlgn="t">
                        <a:buNone/>
                      </a:pPr>
                      <a:r>
                        <a:rPr lang="en-AU" sz="1400" b="1">
                          <a:effectLst/>
                          <a:latin typeface="Calibri"/>
                          <a:cs typeface="Calibri"/>
                          <a:hlinkClick r:id="rId5"/>
                        </a:rPr>
                        <a:t>Generate Migration Strategy Report</a:t>
                      </a:r>
                      <a:endParaRPr lang="en-AU" sz="1400" b="0">
                        <a:effectLst/>
                        <a:latin typeface="Calibri" panose="020F0502020204030204" pitchFamily="34" charset="0"/>
                        <a:cs typeface="Calibri" panose="020F0502020204030204" pitchFamily="34" charset="0"/>
                      </a:endParaRPr>
                    </a:p>
                  </a:txBody>
                  <a:tcPr marL="137160" marR="137160" marT="29160" marB="29160" anchor="ctr">
                    <a:lnL w="12700" cmpd="sng">
                      <a:noFill/>
                    </a:lnL>
                    <a:solidFill>
                      <a:schemeClr val="accent3">
                        <a:lumMod val="20000"/>
                        <a:lumOff val="80000"/>
                      </a:schemeClr>
                    </a:solidFill>
                  </a:tcPr>
                </a:tc>
                <a:tc>
                  <a:txBody>
                    <a:bodyPr/>
                    <a:lstStyle/>
                    <a:p>
                      <a:pPr algn="l" fontAlgn="t">
                        <a:buNone/>
                      </a:pPr>
                      <a:r>
                        <a:rPr lang="en-AU" sz="1300" b="0">
                          <a:effectLst/>
                          <a:latin typeface="Calibri" panose="020F0502020204030204" pitchFamily="34" charset="0"/>
                          <a:cs typeface="Calibri" panose="020F0502020204030204" pitchFamily="34" charset="0"/>
                        </a:rPr>
                        <a:t>Use the </a:t>
                      </a:r>
                      <a:r>
                        <a:rPr lang="en-AU" sz="1300" b="1">
                          <a:effectLst/>
                          <a:latin typeface="Calibri" panose="020F0502020204030204" pitchFamily="34" charset="0"/>
                          <a:cs typeface="Calibri" panose="020F0502020204030204" pitchFamily="34" charset="0"/>
                        </a:rPr>
                        <a:t>Insights</a:t>
                      </a:r>
                      <a:r>
                        <a:rPr lang="en-AU" sz="1300" b="0">
                          <a:effectLst/>
                          <a:latin typeface="Calibri" panose="020F0502020204030204" pitchFamily="34" charset="0"/>
                          <a:cs typeface="Calibri" panose="020F0502020204030204" pitchFamily="34" charset="0"/>
                        </a:rPr>
                        <a:t> section to export the full proposal. This includes:</a:t>
                      </a:r>
                    </a:p>
                    <a:p>
                      <a:pPr algn="l" fontAlgn="t">
                        <a:spcBef>
                          <a:spcPts val="750"/>
                        </a:spcBef>
                        <a:buFont typeface="Arial" panose="020B0604020202020204" pitchFamily="34" charset="0"/>
                        <a:buChar char="•"/>
                      </a:pPr>
                      <a:r>
                        <a:rPr lang="en-AU" sz="1300" b="0">
                          <a:effectLst/>
                          <a:latin typeface="Calibri" panose="020F0502020204030204" pitchFamily="34" charset="0"/>
                          <a:cs typeface="Calibri" panose="020F0502020204030204" pitchFamily="34" charset="0"/>
                        </a:rPr>
                        <a:t>6R assignments</a:t>
                      </a:r>
                    </a:p>
                    <a:p>
                      <a:pPr algn="l" fontAlgn="t">
                        <a:spcBef>
                          <a:spcPts val="300"/>
                        </a:spcBef>
                        <a:buFont typeface="Arial" panose="020B0604020202020204" pitchFamily="34" charset="0"/>
                        <a:buChar char="•"/>
                      </a:pPr>
                      <a:r>
                        <a:rPr lang="en-AU" sz="1300" b="0">
                          <a:effectLst/>
                          <a:latin typeface="Calibri" panose="020F0502020204030204" pitchFamily="34" charset="0"/>
                          <a:cs typeface="Calibri" panose="020F0502020204030204" pitchFamily="34" charset="0"/>
                        </a:rPr>
                        <a:t>Treatment summaries</a:t>
                      </a:r>
                    </a:p>
                    <a:p>
                      <a:pPr algn="l" fontAlgn="t">
                        <a:spcBef>
                          <a:spcPts val="300"/>
                        </a:spcBef>
                        <a:buFont typeface="Arial" panose="020B0604020202020204" pitchFamily="34" charset="0"/>
                        <a:buChar char="•"/>
                      </a:pPr>
                      <a:r>
                        <a:rPr lang="en-AU" sz="1300" b="0">
                          <a:effectLst/>
                          <a:latin typeface="Calibri" panose="020F0502020204030204" pitchFamily="34" charset="0"/>
                          <a:cs typeface="Calibri" panose="020F0502020204030204" pitchFamily="34" charset="0"/>
                        </a:rPr>
                        <a:t>Wave plans</a:t>
                      </a:r>
                    </a:p>
                    <a:p>
                      <a:pPr algn="l" fontAlgn="t">
                        <a:spcBef>
                          <a:spcPts val="300"/>
                        </a:spcBef>
                        <a:buFont typeface="Arial" panose="020B0604020202020204" pitchFamily="34" charset="0"/>
                        <a:buChar char="•"/>
                      </a:pPr>
                      <a:r>
                        <a:rPr lang="en-AU" sz="1300" b="0">
                          <a:effectLst/>
                          <a:latin typeface="Calibri" panose="020F0502020204030204" pitchFamily="34" charset="0"/>
                          <a:cs typeface="Calibri" panose="020F0502020204030204" pitchFamily="34" charset="0"/>
                        </a:rPr>
                        <a:t>App sizing</a:t>
                      </a:r>
                    </a:p>
                    <a:p>
                      <a:pPr algn="l" fontAlgn="t">
                        <a:spcBef>
                          <a:spcPts val="300"/>
                        </a:spcBef>
                        <a:buFont typeface="Arial" panose="020B0604020202020204" pitchFamily="34" charset="0"/>
                        <a:buChar char="•"/>
                      </a:pPr>
                      <a:r>
                        <a:rPr lang="en-AU" sz="1300" b="0">
                          <a:effectLst/>
                          <a:latin typeface="Calibri" panose="020F0502020204030204" pitchFamily="34" charset="0"/>
                          <a:cs typeface="Calibri" panose="020F0502020204030204" pitchFamily="34" charset="0"/>
                        </a:rPr>
                        <a:t>Cost comparisons (current vs. Azure)</a:t>
                      </a:r>
                      <a:br>
                        <a:rPr lang="en-AU" sz="1300" b="0">
                          <a:effectLst/>
                          <a:latin typeface="Calibri" panose="020F0502020204030204" pitchFamily="34" charset="0"/>
                          <a:cs typeface="Calibri" panose="020F0502020204030204" pitchFamily="34" charset="0"/>
                        </a:rPr>
                      </a:br>
                      <a:r>
                        <a:rPr lang="en-AU" sz="1300" b="0">
                          <a:effectLst/>
                          <a:latin typeface="Calibri" panose="020F0502020204030204" pitchFamily="34" charset="0"/>
                          <a:cs typeface="Calibri" panose="020F0502020204030204" pitchFamily="34" charset="0"/>
                        </a:rPr>
                        <a:t>This is the tuned, customer-specific output.</a:t>
                      </a:r>
                    </a:p>
                  </a:txBody>
                  <a:tcPr marL="137160" marR="137160" marT="29160" marB="29160" anchor="ctr">
                    <a:lnR w="12700" cmpd="sng">
                      <a:noFill/>
                    </a:lnR>
                    <a:solidFill>
                      <a:schemeClr val="bg1"/>
                    </a:solidFill>
                  </a:tcPr>
                </a:tc>
                <a:extLst>
                  <a:ext uri="{0D108BD9-81ED-4DB2-BD59-A6C34878D82A}">
                    <a16:rowId xmlns:a16="http://schemas.microsoft.com/office/drawing/2014/main" val="3530876454"/>
                  </a:ext>
                </a:extLst>
              </a:tr>
              <a:tr h="1277800">
                <a:tc>
                  <a:txBody>
                    <a:bodyPr/>
                    <a:lstStyle/>
                    <a:p>
                      <a:pPr algn="l" fontAlgn="t">
                        <a:buNone/>
                      </a:pPr>
                      <a:r>
                        <a:rPr lang="en-AU" sz="1400" b="1">
                          <a:effectLst/>
                          <a:latin typeface="Calibri" panose="020F0502020204030204" pitchFamily="34" charset="0"/>
                          <a:cs typeface="Calibri" panose="020F0502020204030204" pitchFamily="34" charset="0"/>
                        </a:rPr>
                        <a:t>Customize the Proposal</a:t>
                      </a:r>
                      <a:endParaRPr lang="en-AU" sz="1400" b="0">
                        <a:effectLst/>
                        <a:latin typeface="Calibri" panose="020F0502020204030204" pitchFamily="34" charset="0"/>
                        <a:cs typeface="Calibri" panose="020F0502020204030204" pitchFamily="34" charset="0"/>
                      </a:endParaRPr>
                    </a:p>
                  </a:txBody>
                  <a:tcPr marL="137160" marR="137160" marT="29160" marB="29160" anchor="ctr">
                    <a:lnL w="12700" cmpd="sng">
                      <a:noFill/>
                    </a:lnL>
                    <a:solidFill>
                      <a:schemeClr val="accent3">
                        <a:lumMod val="20000"/>
                        <a:lumOff val="80000"/>
                      </a:schemeClr>
                    </a:solidFill>
                  </a:tcPr>
                </a:tc>
                <a:tc>
                  <a:txBody>
                    <a:bodyPr/>
                    <a:lstStyle/>
                    <a:p>
                      <a:pPr algn="l" fontAlgn="t">
                        <a:buNone/>
                      </a:pPr>
                      <a:r>
                        <a:rPr lang="en-AU" sz="1300" b="0">
                          <a:effectLst/>
                          <a:latin typeface="Calibri" panose="020F0502020204030204" pitchFamily="34" charset="0"/>
                          <a:cs typeface="Calibri" panose="020F0502020204030204" pitchFamily="34" charset="0"/>
                        </a:rPr>
                        <a:t>Tailor the deck as needed:</a:t>
                      </a:r>
                    </a:p>
                    <a:p>
                      <a:pPr algn="l" fontAlgn="t">
                        <a:spcBef>
                          <a:spcPts val="750"/>
                        </a:spcBef>
                        <a:buFont typeface="Arial" panose="020B0604020202020204" pitchFamily="34" charset="0"/>
                        <a:buChar char="•"/>
                      </a:pPr>
                      <a:r>
                        <a:rPr lang="en-AU" sz="1300" b="0">
                          <a:effectLst/>
                          <a:latin typeface="Calibri" panose="020F0502020204030204" pitchFamily="34" charset="0"/>
                          <a:cs typeface="Calibri" panose="020F0502020204030204" pitchFamily="34" charset="0"/>
                        </a:rPr>
                        <a:t>Insert org logos</a:t>
                      </a:r>
                    </a:p>
                    <a:p>
                      <a:pPr algn="l" fontAlgn="t">
                        <a:spcBef>
                          <a:spcPts val="300"/>
                        </a:spcBef>
                        <a:buFont typeface="Arial" panose="020B0604020202020204" pitchFamily="34" charset="0"/>
                        <a:buChar char="•"/>
                      </a:pPr>
                      <a:r>
                        <a:rPr lang="en-AU" sz="1300" b="0">
                          <a:effectLst/>
                          <a:latin typeface="Calibri" panose="020F0502020204030204" pitchFamily="34" charset="0"/>
                          <a:cs typeface="Calibri" panose="020F0502020204030204" pitchFamily="34" charset="0"/>
                        </a:rPr>
                        <a:t>Replace or annotate slides</a:t>
                      </a:r>
                    </a:p>
                    <a:p>
                      <a:pPr algn="l" fontAlgn="t">
                        <a:spcBef>
                          <a:spcPts val="300"/>
                        </a:spcBef>
                        <a:buFont typeface="Arial" panose="020B0604020202020204" pitchFamily="34" charset="0"/>
                        <a:buChar char="•"/>
                      </a:pPr>
                      <a:r>
                        <a:rPr lang="en-AU" sz="1300" b="0">
                          <a:effectLst/>
                          <a:latin typeface="Calibri" panose="020F0502020204030204" pitchFamily="34" charset="0"/>
                          <a:cs typeface="Calibri" panose="020F0502020204030204" pitchFamily="34" charset="0"/>
                        </a:rPr>
                        <a:t>Include screenshots from advanced dashboards</a:t>
                      </a:r>
                    </a:p>
                    <a:p>
                      <a:pPr algn="l" fontAlgn="t">
                        <a:spcBef>
                          <a:spcPts val="300"/>
                        </a:spcBef>
                        <a:buFont typeface="Arial" panose="020B0604020202020204" pitchFamily="34" charset="0"/>
                        <a:buChar char="•"/>
                      </a:pPr>
                      <a:r>
                        <a:rPr lang="en-AU" sz="1300" b="0">
                          <a:effectLst/>
                          <a:latin typeface="Calibri" panose="020F0502020204030204" pitchFamily="34" charset="0"/>
                          <a:cs typeface="Calibri" panose="020F0502020204030204" pitchFamily="34" charset="0"/>
                        </a:rPr>
                        <a:t>Add executive summary or delivery options based on your engagement</a:t>
                      </a:r>
                    </a:p>
                  </a:txBody>
                  <a:tcPr marL="137160" marR="137160" marT="29160" marB="29160" anchor="ctr">
                    <a:lnR w="12700" cmpd="sng">
                      <a:noFill/>
                    </a:lnR>
                    <a:solidFill>
                      <a:schemeClr val="bg1"/>
                    </a:solidFill>
                  </a:tcPr>
                </a:tc>
                <a:extLst>
                  <a:ext uri="{0D108BD9-81ED-4DB2-BD59-A6C34878D82A}">
                    <a16:rowId xmlns:a16="http://schemas.microsoft.com/office/drawing/2014/main" val="4293135309"/>
                  </a:ext>
                </a:extLst>
              </a:tr>
              <a:tr h="459225">
                <a:tc>
                  <a:txBody>
                    <a:bodyPr/>
                    <a:lstStyle/>
                    <a:p>
                      <a:pPr algn="l" fontAlgn="t">
                        <a:buNone/>
                      </a:pPr>
                      <a:r>
                        <a:rPr lang="en-AU" sz="1400" b="1">
                          <a:effectLst/>
                          <a:latin typeface="Calibri" panose="020F0502020204030204" pitchFamily="34" charset="0"/>
                          <a:cs typeface="Calibri" panose="020F0502020204030204" pitchFamily="34" charset="0"/>
                        </a:rPr>
                        <a:t>Explain Live Data Refresh Options</a:t>
                      </a:r>
                      <a:endParaRPr lang="en-AU" sz="1400" b="0">
                        <a:effectLst/>
                        <a:latin typeface="Calibri" panose="020F0502020204030204" pitchFamily="34" charset="0"/>
                        <a:cs typeface="Calibri" panose="020F0502020204030204" pitchFamily="34" charset="0"/>
                      </a:endParaRPr>
                    </a:p>
                  </a:txBody>
                  <a:tcPr marL="137160" marR="137160" marT="29160" marB="29160" anchor="ctr">
                    <a:lnL w="12700" cmpd="sng">
                      <a:noFill/>
                    </a:lnL>
                    <a:solidFill>
                      <a:schemeClr val="accent3">
                        <a:lumMod val="20000"/>
                        <a:lumOff val="80000"/>
                      </a:schemeClr>
                    </a:solidFill>
                  </a:tcPr>
                </a:tc>
                <a:tc>
                  <a:txBody>
                    <a:bodyPr/>
                    <a:lstStyle/>
                    <a:p>
                      <a:pPr algn="l" fontAlgn="t">
                        <a:buNone/>
                      </a:pPr>
                      <a:r>
                        <a:rPr lang="en-AU" sz="1300" b="0">
                          <a:effectLst/>
                          <a:latin typeface="Calibri" panose="020F0502020204030204" pitchFamily="34" charset="0"/>
                          <a:cs typeface="Calibri" panose="020F0502020204030204" pitchFamily="34" charset="0"/>
                        </a:rPr>
                        <a:t>Highlight how, during execution, live or near-live data from Azure Migrate or other sources can feed into Dr Migrate. This ensures dashboards and wave plans stay up to date and relevant through migration execution.</a:t>
                      </a:r>
                    </a:p>
                  </a:txBody>
                  <a:tcPr marL="137160" marR="137160" marT="29160" marB="29160" anchor="ctr">
                    <a:lnR w="12700" cmpd="sng">
                      <a:noFill/>
                    </a:lnR>
                    <a:solidFill>
                      <a:schemeClr val="bg1"/>
                    </a:solidFill>
                  </a:tcPr>
                </a:tc>
                <a:extLst>
                  <a:ext uri="{0D108BD9-81ED-4DB2-BD59-A6C34878D82A}">
                    <a16:rowId xmlns:a16="http://schemas.microsoft.com/office/drawing/2014/main" val="2422034033"/>
                  </a:ext>
                </a:extLst>
              </a:tr>
              <a:tr h="459225">
                <a:tc>
                  <a:txBody>
                    <a:bodyPr/>
                    <a:lstStyle/>
                    <a:p>
                      <a:pPr algn="l" fontAlgn="t">
                        <a:buNone/>
                      </a:pPr>
                      <a:r>
                        <a:rPr lang="en-AU" sz="1400" b="1">
                          <a:effectLst/>
                          <a:latin typeface="Calibri" panose="020F0502020204030204" pitchFamily="34" charset="0"/>
                          <a:cs typeface="Calibri" panose="020F0502020204030204" pitchFamily="34" charset="0"/>
                        </a:rPr>
                        <a:t>Present the Strategy</a:t>
                      </a:r>
                      <a:endParaRPr lang="en-AU" sz="1400" b="0">
                        <a:effectLst/>
                        <a:latin typeface="Calibri" panose="020F0502020204030204" pitchFamily="34" charset="0"/>
                        <a:cs typeface="Calibri" panose="020F0502020204030204" pitchFamily="34" charset="0"/>
                      </a:endParaRPr>
                    </a:p>
                  </a:txBody>
                  <a:tcPr marL="137160" marR="137160" marT="29160" marB="29160" anchor="ctr">
                    <a:lnL w="12700" cmpd="sng">
                      <a:noFill/>
                    </a:lnL>
                    <a:lnB w="12700" cmpd="sng">
                      <a:noFill/>
                    </a:lnB>
                    <a:solidFill>
                      <a:schemeClr val="accent3">
                        <a:lumMod val="20000"/>
                        <a:lumOff val="80000"/>
                      </a:schemeClr>
                    </a:solidFill>
                  </a:tcPr>
                </a:tc>
                <a:tc>
                  <a:txBody>
                    <a:bodyPr/>
                    <a:lstStyle/>
                    <a:p>
                      <a:pPr algn="l" fontAlgn="t">
                        <a:buNone/>
                      </a:pPr>
                      <a:r>
                        <a:rPr lang="en-AU" sz="1300" b="0">
                          <a:effectLst/>
                          <a:latin typeface="Calibri" panose="020F0502020204030204" pitchFamily="34" charset="0"/>
                          <a:cs typeface="Calibri" panose="020F0502020204030204" pitchFamily="34" charset="0"/>
                        </a:rPr>
                        <a:t>Deliver the final presentation to the customer. Focus on clarity of the plan, value of insights, and how your organization can help execute: wave-by-wave or full program. Emphasize flexibility and confidence in delivery.</a:t>
                      </a:r>
                    </a:p>
                  </a:txBody>
                  <a:tcPr marL="137160" marR="137160" marT="29160" marB="29160" anchor="ctr">
                    <a:lnR w="12700" cmpd="sng">
                      <a:noFill/>
                    </a:lnR>
                    <a:lnB w="12700" cmpd="sng">
                      <a:noFill/>
                    </a:lnB>
                    <a:solidFill>
                      <a:schemeClr val="bg1"/>
                    </a:solidFill>
                  </a:tcPr>
                </a:tc>
                <a:extLst>
                  <a:ext uri="{0D108BD9-81ED-4DB2-BD59-A6C34878D82A}">
                    <a16:rowId xmlns:a16="http://schemas.microsoft.com/office/drawing/2014/main" val="1879359617"/>
                  </a:ext>
                </a:extLst>
              </a:tr>
            </a:tbl>
          </a:graphicData>
        </a:graphic>
      </p:graphicFrame>
      <p:pic>
        <p:nvPicPr>
          <p:cNvPr id="3" name="Graphic 2">
            <a:extLst>
              <a:ext uri="{FF2B5EF4-FFF2-40B4-BE49-F238E27FC236}">
                <a16:creationId xmlns:a16="http://schemas.microsoft.com/office/drawing/2014/main" id="{F563518B-F893-9D36-1BB7-87AEC48968F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41561" y="132380"/>
            <a:ext cx="788538" cy="788538"/>
          </a:xfrm>
          <a:prstGeom prst="rect">
            <a:avLst/>
          </a:prstGeom>
        </p:spPr>
      </p:pic>
    </p:spTree>
    <p:extLst>
      <p:ext uri="{BB962C8B-B14F-4D97-AF65-F5344CB8AC3E}">
        <p14:creationId xmlns:p14="http://schemas.microsoft.com/office/powerpoint/2010/main" val="73700203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79815FA4A6F54EB2D3D86DD75BD5D3" ma:contentTypeVersion="7" ma:contentTypeDescription="Create a new document." ma:contentTypeScope="" ma:versionID="0834a72fd55e1b3a94de506ab794090f">
  <xsd:schema xmlns:xsd="http://www.w3.org/2001/XMLSchema" xmlns:xs="http://www.w3.org/2001/XMLSchema" xmlns:p="http://schemas.microsoft.com/office/2006/metadata/properties" xmlns:ns2="390e2e4d-d2c4-42b2-b76c-bf93ec0b7e50" targetNamespace="http://schemas.microsoft.com/office/2006/metadata/properties" ma:root="true" ma:fieldsID="d074226bd99ee4144b2cac659ce32315" ns2:_="">
    <xsd:import namespace="390e2e4d-d2c4-42b2-b76c-bf93ec0b7e5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0e2e4d-d2c4-42b2-b76c-bf93ec0b7e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0D5BD6-127D-4E37-BE0D-FDAD9A044BD1}">
  <ds:schemaRefs>
    <ds:schemaRef ds:uri="http://schemas.microsoft.com/sharepoint/v3/contenttype/forms"/>
  </ds:schemaRefs>
</ds:datastoreItem>
</file>

<file path=customXml/itemProps2.xml><?xml version="1.0" encoding="utf-8"?>
<ds:datastoreItem xmlns:ds="http://schemas.openxmlformats.org/officeDocument/2006/customXml" ds:itemID="{F9496925-5A20-4FD8-9F50-376F8EB2F92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21DF555-910A-4BA0-9D87-EFF3114BC2D6}">
  <ds:schemaRefs>
    <ds:schemaRef ds:uri="390e2e4d-d2c4-42b2-b76c-bf93ec0b7e5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4</Notes>
  <HiddenSlides>0</HiddenSlide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1_Office Theme</vt:lpstr>
      <vt:lpstr>2_Office Theme</vt:lpstr>
      <vt:lpstr>Office Theme</vt:lpstr>
      <vt:lpstr>Azure Benchmark TCO Runbook</vt:lpstr>
      <vt:lpstr>Customer Delivery 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Andy Lyons</dc:creator>
  <cp:revision>10</cp:revision>
  <dcterms:created xsi:type="dcterms:W3CDTF">2025-07-10T22:31:24Z</dcterms:created>
  <dcterms:modified xsi:type="dcterms:W3CDTF">2025-07-28T11:09:59Z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0x0101009B79815FA4A6F54EB2D3D86DD75BD5D3</vt:lpwstr>
  </property>
</Properties>
</file>