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Lst>
  <p:sldSz cx="12193588"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761"/>
    <p:restoredTop sz="94673"/>
  </p:normalViewPr>
  <p:slideViewPr>
    <p:cSldViewPr snapToGrid="0" snapToObjects="1">
      <p:cViewPr varScale="1">
        <p:scale>
          <a:sx n="209" d="100"/>
          <a:sy n="209" d="100"/>
        </p:scale>
        <p:origin x="1224" y="19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9/29/26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9/29/26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9/29/26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9/29/26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9/29/26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32.png"/><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34.png"/><Relationship Id="rId4" Type="http://schemas.openxmlformats.org/officeDocument/2006/relationships/image" Target="../media/image33.png"/></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1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40.png"/><Relationship Id="rId4" Type="http://schemas.openxmlformats.org/officeDocument/2006/relationships/image" Target="../media/image39.png"/></Relationships>
</file>

<file path=ppt/slides/_rels/slide2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1.png"/><Relationship Id="rId1" Type="http://schemas.openxmlformats.org/officeDocument/2006/relationships/slideLayout" Target="../slideLayouts/slideLayout7.xml"/><Relationship Id="rId4" Type="http://schemas.openxmlformats.org/officeDocument/2006/relationships/image" Target="../media/image44.png"/></Relationships>
</file>

<file path=ppt/slides/_rels/slide2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45.png"/></Relationships>
</file>

<file path=ppt/slides/_rels/slide2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0.png"/></Relationships>
</file>

<file path=ppt/slides/_rels/slide2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53.png"/><Relationship Id="rId4" Type="http://schemas.openxmlformats.org/officeDocument/2006/relationships/image" Target="../media/image52.png"/></Relationships>
</file>

<file path=ppt/slides/_rels/slide2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55.png"/><Relationship Id="rId4" Type="http://schemas.openxmlformats.org/officeDocument/2006/relationships/image" Target="../media/image54.png"/></Relationships>
</file>

<file path=ppt/slides/_rels/slide2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57.png"/><Relationship Id="rId4" Type="http://schemas.openxmlformats.org/officeDocument/2006/relationships/image" Target="../media/image56.png"/></Relationships>
</file>

<file path=ppt/slides/_rels/slide3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60.png"/><Relationship Id="rId4" Type="http://schemas.openxmlformats.org/officeDocument/2006/relationships/image" Target="../media/image59.png"/></Relationships>
</file>

<file path=ppt/slides/_rels/slide3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3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s/_rels/slide3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70.png"/><Relationship Id="rId7" Type="http://schemas.openxmlformats.org/officeDocument/2006/relationships/image" Target="../media/image74.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s>
</file>

<file path=ppt/slides/_rels/slide35.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8800"/>
            <a:ext cx="349200" cy="61200"/>
          </a:xfrm>
          <a:prstGeom prst="rect">
            <a:avLst/>
          </a:prstGeom>
          <a:noFill/>
        </p:spPr>
        <p:txBody>
          <a:bodyPr wrap="square" lIns="0" tIns="0">
            <a:spAutoFit/>
          </a:bodyPr>
          <a:lstStyle/>
          <a:p>
            <a:r>
              <a:rPr sz="100">
                <a:solidFill>
                  <a:srgbClr val="E6E6E6"/>
                </a:solidFill>
                <a:latin typeface="Segoe UI"/>
              </a:rPr>
              <a:t>2359BC02-6838-4D94-8CAC-4C1A9F4A54D8</a:t>
            </a:r>
          </a:p>
        </p:txBody>
      </p:sp>
      <p:pic>
        <p:nvPicPr>
          <p:cNvPr id="3" name="Picture 2" descr="Slide Master 7.png"/>
          <p:cNvPicPr>
            <a:picLocks noChangeAspect="1"/>
          </p:cNvPicPr>
          <p:nvPr/>
        </p:nvPicPr>
        <p:blipFill>
          <a:blip r:embed="rId2"/>
          <a:stretch>
            <a:fillRect/>
          </a:stretch>
        </p:blipFill>
        <p:spPr>
          <a:xfrm>
            <a:off x="0" y="0"/>
            <a:ext cx="12193200" cy="6858000"/>
          </a:xfrm>
          <a:prstGeom prst="rect">
            <a:avLst/>
          </a:prstGeom>
        </p:spPr>
      </p:pic>
      <p:pic>
        <p:nvPicPr>
          <p:cNvPr id="4" name="Picture 3" descr="Migration Plan Cover Page.png"/>
          <p:cNvPicPr>
            <a:picLocks noChangeAspect="1"/>
          </p:cNvPicPr>
          <p:nvPr/>
        </p:nvPicPr>
        <p:blipFill>
          <a:blip r:embed="rId3"/>
          <a:stretch>
            <a:fillRect/>
          </a:stretch>
        </p:blipFill>
        <p:spPr>
          <a:xfrm>
            <a:off x="0" y="0"/>
            <a:ext cx="12193200" cy="6858000"/>
          </a:xfrm>
          <a:prstGeom prst="rect">
            <a:avLst/>
          </a:prstGeom>
        </p:spPr>
      </p:pic>
      <p:sp>
        <p:nvSpPr>
          <p:cNvPr id="5" name="TextBox 4"/>
          <p:cNvSpPr txBox="1"/>
          <p:nvPr/>
        </p:nvSpPr>
        <p:spPr>
          <a:xfrm>
            <a:off x="532800" y="2617200"/>
            <a:ext cx="6123600" cy="547200"/>
          </a:xfrm>
          <a:prstGeom prst="rect">
            <a:avLst/>
          </a:prstGeom>
          <a:noFill/>
        </p:spPr>
        <p:txBody>
          <a:bodyPr wrap="square" lIns="0" tIns="0">
            <a:spAutoFit/>
          </a:bodyPr>
          <a:lstStyle/>
          <a:p>
            <a:r>
              <a:rPr sz="3200">
                <a:solidFill>
                  <a:srgbClr val="FFFFFF"/>
                </a:solidFill>
                <a:latin typeface="Segoe UI Semibold (Headings)"/>
              </a:rPr>
              <a:t>Migration Plan</a:t>
            </a:r>
          </a:p>
        </p:txBody>
      </p:sp>
      <p:sp>
        <p:nvSpPr>
          <p:cNvPr id="6" name="TextBox 5"/>
          <p:cNvSpPr txBox="1"/>
          <p:nvPr/>
        </p:nvSpPr>
        <p:spPr>
          <a:xfrm>
            <a:off x="543600" y="3430800"/>
            <a:ext cx="7927200" cy="331200"/>
          </a:xfrm>
          <a:prstGeom prst="rect">
            <a:avLst/>
          </a:prstGeom>
          <a:noFill/>
        </p:spPr>
        <p:txBody>
          <a:bodyPr wrap="square" lIns="0" tIns="0" anchor="ctr">
            <a:spAutoFit/>
          </a:bodyPr>
          <a:lstStyle/>
          <a:p>
            <a:r>
              <a:rPr sz="1800" dirty="0">
                <a:solidFill>
                  <a:srgbClr val="FFFFFF"/>
                </a:solidFill>
                <a:latin typeface="Segoe UI (Body)"/>
              </a:rPr>
              <a:t>Prepared for: </a:t>
            </a:r>
            <a:r>
              <a:rPr lang="en-AU" sz="1800" b="1" dirty="0">
                <a:solidFill>
                  <a:srgbClr val="FFFFFF"/>
                </a:solidFill>
                <a:latin typeface="Segoe UI (Body)"/>
              </a:rPr>
              <a:t>Contoso</a:t>
            </a:r>
            <a:endParaRPr sz="1800" b="1" dirty="0">
              <a:solidFill>
                <a:srgbClr val="FFFFFF"/>
              </a:solidFill>
              <a:latin typeface="Segoe UI (Body)"/>
            </a:endParaRPr>
          </a:p>
        </p:txBody>
      </p:sp>
      <p:sp>
        <p:nvSpPr>
          <p:cNvPr id="8" name="TextBox 7"/>
          <p:cNvSpPr txBox="1"/>
          <p:nvPr/>
        </p:nvSpPr>
        <p:spPr>
          <a:xfrm>
            <a:off x="543600" y="3798000"/>
            <a:ext cx="3808800" cy="230400"/>
          </a:xfrm>
          <a:prstGeom prst="rect">
            <a:avLst/>
          </a:prstGeom>
          <a:noFill/>
        </p:spPr>
        <p:txBody>
          <a:bodyPr wrap="square" lIns="0" tIns="0" anchor="ctr">
            <a:spAutoFit/>
          </a:bodyPr>
          <a:lstStyle/>
          <a:p>
            <a:r>
              <a:rPr sz="1400" dirty="0">
                <a:solidFill>
                  <a:srgbClr val="B8B8B8"/>
                </a:solidFill>
                <a:latin typeface="Aptos"/>
              </a:rPr>
              <a:t>Complete Scope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8800"/>
            <a:ext cx="349200" cy="61200"/>
          </a:xfrm>
          <a:prstGeom prst="rect">
            <a:avLst/>
          </a:prstGeom>
          <a:noFill/>
        </p:spPr>
        <p:txBody>
          <a:bodyPr wrap="square" lIns="0" tIns="0">
            <a:spAutoFit/>
          </a:bodyPr>
          <a:lstStyle/>
          <a:p>
            <a:r>
              <a:rPr sz="100">
                <a:solidFill>
                  <a:srgbClr val="E6E6E6"/>
                </a:solidFill>
                <a:latin typeface="Segoe UI"/>
              </a:rPr>
              <a:t>1504FF82-CD05-4256-8D72-BA7626A85901</a:t>
            </a:r>
          </a:p>
        </p:txBody>
      </p:sp>
      <p:pic>
        <p:nvPicPr>
          <p:cNvPr id="3" name="Picture 2" descr="Slide Master 1.png"/>
          <p:cNvPicPr>
            <a:picLocks noChangeAspect="1"/>
          </p:cNvPicPr>
          <p:nvPr/>
        </p:nvPicPr>
        <p:blipFill>
          <a:blip r:embed="rId2"/>
          <a:stretch>
            <a:fillRect/>
          </a:stretch>
        </p:blipFill>
        <p:spPr>
          <a:xfrm>
            <a:off x="0" y="0"/>
            <a:ext cx="12193200" cy="6872400"/>
          </a:xfrm>
          <a:prstGeom prst="rect">
            <a:avLst/>
          </a:prstGeom>
        </p:spPr>
      </p:pic>
      <p:pic>
        <p:nvPicPr>
          <p:cNvPr id="4" name="Picture 3" descr="Migration Plan from Assessment to Execution Marketplace.png"/>
          <p:cNvPicPr>
            <a:picLocks noChangeAspect="1"/>
          </p:cNvPicPr>
          <p:nvPr/>
        </p:nvPicPr>
        <p:blipFill>
          <a:blip r:embed="rId3"/>
          <a:stretch>
            <a:fillRect/>
          </a:stretch>
        </p:blipFill>
        <p:spPr>
          <a:xfrm>
            <a:off x="0" y="0"/>
            <a:ext cx="12193200" cy="6858000"/>
          </a:xfrm>
          <a:prstGeom prst="rect">
            <a:avLst/>
          </a:prstGeom>
        </p:spPr>
      </p:pic>
      <p:sp>
        <p:nvSpPr>
          <p:cNvPr id="5" name="TextBox 4"/>
          <p:cNvSpPr txBox="1"/>
          <p:nvPr/>
        </p:nvSpPr>
        <p:spPr>
          <a:xfrm>
            <a:off x="367200" y="216000"/>
            <a:ext cx="1980000" cy="151200"/>
          </a:xfrm>
          <a:prstGeom prst="rect">
            <a:avLst/>
          </a:prstGeom>
          <a:noFill/>
        </p:spPr>
        <p:txBody>
          <a:bodyPr wrap="square" lIns="0" tIns="0" anchor="ctr">
            <a:spAutoFit/>
          </a:bodyPr>
          <a:lstStyle/>
          <a:p>
            <a:r>
              <a:rPr sz="700" b="1">
                <a:solidFill>
                  <a:srgbClr val="5B4BDC"/>
                </a:solidFill>
                <a:latin typeface="Segoe UI"/>
              </a:rPr>
              <a:t>WHAT'S COVERED</a:t>
            </a:r>
          </a:p>
        </p:txBody>
      </p:sp>
      <p:sp>
        <p:nvSpPr>
          <p:cNvPr id="6" name="TextBox 5"/>
          <p:cNvSpPr txBox="1"/>
          <p:nvPr/>
        </p:nvSpPr>
        <p:spPr>
          <a:xfrm>
            <a:off x="342000" y="342000"/>
            <a:ext cx="11199600" cy="417600"/>
          </a:xfrm>
          <a:prstGeom prst="rect">
            <a:avLst/>
          </a:prstGeom>
          <a:noFill/>
        </p:spPr>
        <p:txBody>
          <a:bodyPr wrap="square" lIns="0" tIns="0" anchor="ctr">
            <a:spAutoFit/>
          </a:bodyPr>
          <a:lstStyle/>
          <a:p>
            <a:r>
              <a:rPr sz="2400">
                <a:solidFill>
                  <a:srgbClr val="1B2D49"/>
                </a:solidFill>
                <a:latin typeface="Segoe UI Semibold (Headings)"/>
              </a:rPr>
              <a:t>Migration Plan - From Assessment to Execution</a:t>
            </a:r>
          </a:p>
        </p:txBody>
      </p:sp>
      <p:sp>
        <p:nvSpPr>
          <p:cNvPr id="7" name="TextBox 6"/>
          <p:cNvSpPr txBox="1"/>
          <p:nvPr/>
        </p:nvSpPr>
        <p:spPr>
          <a:xfrm>
            <a:off x="367200" y="864000"/>
            <a:ext cx="11581200" cy="280800"/>
          </a:xfrm>
          <a:prstGeom prst="rect">
            <a:avLst/>
          </a:prstGeom>
          <a:noFill/>
        </p:spPr>
        <p:txBody>
          <a:bodyPr wrap="square" lIns="0" tIns="0">
            <a:spAutoFit/>
          </a:bodyPr>
          <a:lstStyle/>
          <a:p>
            <a:r>
              <a:rPr sz="1200">
                <a:solidFill>
                  <a:srgbClr val="000000"/>
                </a:solidFill>
                <a:latin typeface="Segoe UI"/>
              </a:rPr>
              <a:t>End-to-end migration plan: estate insights, strategy decisions, and delivery roadmap</a:t>
            </a:r>
          </a:p>
        </p:txBody>
      </p:sp>
      <p:sp>
        <p:nvSpPr>
          <p:cNvPr id="8" name="TextBox 7"/>
          <p:cNvSpPr txBox="1"/>
          <p:nvPr/>
        </p:nvSpPr>
        <p:spPr>
          <a:xfrm>
            <a:off x="622800" y="1562400"/>
            <a:ext cx="1522800" cy="201600"/>
          </a:xfrm>
          <a:prstGeom prst="rect">
            <a:avLst/>
          </a:prstGeom>
          <a:noFill/>
        </p:spPr>
        <p:txBody>
          <a:bodyPr wrap="square" lIns="0" tIns="0">
            <a:spAutoFit/>
          </a:bodyPr>
          <a:lstStyle/>
          <a:p>
            <a:r>
              <a:rPr sz="800">
                <a:solidFill>
                  <a:srgbClr val="5B4BDC"/>
                </a:solidFill>
                <a:latin typeface="Aptos ExtraBold"/>
              </a:rPr>
              <a:t>DISCOVERY</a:t>
            </a:r>
          </a:p>
        </p:txBody>
      </p:sp>
      <p:sp>
        <p:nvSpPr>
          <p:cNvPr id="9" name="TextBox 8"/>
          <p:cNvSpPr txBox="1"/>
          <p:nvPr/>
        </p:nvSpPr>
        <p:spPr>
          <a:xfrm>
            <a:off x="4496400" y="1548000"/>
            <a:ext cx="1522800" cy="201600"/>
          </a:xfrm>
          <a:prstGeom prst="rect">
            <a:avLst/>
          </a:prstGeom>
          <a:noFill/>
        </p:spPr>
        <p:txBody>
          <a:bodyPr wrap="square" lIns="0" tIns="0">
            <a:spAutoFit/>
          </a:bodyPr>
          <a:lstStyle/>
          <a:p>
            <a:r>
              <a:rPr sz="800">
                <a:solidFill>
                  <a:srgbClr val="0F6CBD"/>
                </a:solidFill>
                <a:latin typeface="Aptos ExtraBold"/>
              </a:rPr>
              <a:t>STRATEGY</a:t>
            </a:r>
          </a:p>
        </p:txBody>
      </p:sp>
      <p:sp>
        <p:nvSpPr>
          <p:cNvPr id="10" name="TextBox 9"/>
          <p:cNvSpPr txBox="1"/>
          <p:nvPr/>
        </p:nvSpPr>
        <p:spPr>
          <a:xfrm>
            <a:off x="8395200" y="1548000"/>
            <a:ext cx="1522800" cy="201600"/>
          </a:xfrm>
          <a:prstGeom prst="rect">
            <a:avLst/>
          </a:prstGeom>
          <a:noFill/>
        </p:spPr>
        <p:txBody>
          <a:bodyPr wrap="square" lIns="0" tIns="0">
            <a:spAutoFit/>
          </a:bodyPr>
          <a:lstStyle/>
          <a:p>
            <a:r>
              <a:rPr sz="800">
                <a:solidFill>
                  <a:srgbClr val="057A55"/>
                </a:solidFill>
                <a:latin typeface="Aptos ExtraBold"/>
              </a:rPr>
              <a:t>EXECUTION</a:t>
            </a:r>
          </a:p>
        </p:txBody>
      </p:sp>
      <p:sp>
        <p:nvSpPr>
          <p:cNvPr id="11" name="TextBox 10"/>
          <p:cNvSpPr txBox="1"/>
          <p:nvPr/>
        </p:nvSpPr>
        <p:spPr>
          <a:xfrm>
            <a:off x="622800" y="1753200"/>
            <a:ext cx="3124800" cy="331200"/>
          </a:xfrm>
          <a:prstGeom prst="rect">
            <a:avLst/>
          </a:prstGeom>
          <a:noFill/>
        </p:spPr>
        <p:txBody>
          <a:bodyPr wrap="square" lIns="0" tIns="0">
            <a:spAutoFit/>
          </a:bodyPr>
          <a:lstStyle/>
          <a:p>
            <a:r>
              <a:rPr sz="1500">
                <a:solidFill>
                  <a:srgbClr val="1B2D49"/>
                </a:solidFill>
                <a:latin typeface="Segoe UI Semibold"/>
              </a:rPr>
              <a:t>Discovery &amp; Scope</a:t>
            </a:r>
          </a:p>
        </p:txBody>
      </p:sp>
      <p:sp>
        <p:nvSpPr>
          <p:cNvPr id="12" name="TextBox 11"/>
          <p:cNvSpPr txBox="1"/>
          <p:nvPr/>
        </p:nvSpPr>
        <p:spPr>
          <a:xfrm>
            <a:off x="4496400" y="1778400"/>
            <a:ext cx="3124800" cy="331200"/>
          </a:xfrm>
          <a:prstGeom prst="rect">
            <a:avLst/>
          </a:prstGeom>
          <a:noFill/>
        </p:spPr>
        <p:txBody>
          <a:bodyPr wrap="square" lIns="0" tIns="0">
            <a:spAutoFit/>
          </a:bodyPr>
          <a:lstStyle/>
          <a:p>
            <a:r>
              <a:rPr sz="1500">
                <a:solidFill>
                  <a:srgbClr val="1B2D49"/>
                </a:solidFill>
                <a:latin typeface="Segoe UI Semibold"/>
              </a:rPr>
              <a:t>Migration Decisions</a:t>
            </a:r>
          </a:p>
        </p:txBody>
      </p:sp>
      <p:sp>
        <p:nvSpPr>
          <p:cNvPr id="13" name="TextBox 12"/>
          <p:cNvSpPr txBox="1"/>
          <p:nvPr/>
        </p:nvSpPr>
        <p:spPr>
          <a:xfrm>
            <a:off x="8355600" y="1778400"/>
            <a:ext cx="3124800" cy="331200"/>
          </a:xfrm>
          <a:prstGeom prst="rect">
            <a:avLst/>
          </a:prstGeom>
          <a:noFill/>
        </p:spPr>
        <p:txBody>
          <a:bodyPr wrap="square" lIns="0" tIns="0">
            <a:spAutoFit/>
          </a:bodyPr>
          <a:lstStyle/>
          <a:p>
            <a:r>
              <a:rPr sz="1500">
                <a:solidFill>
                  <a:srgbClr val="1B2D49"/>
                </a:solidFill>
                <a:latin typeface="Segoe UI Semibold"/>
              </a:rPr>
              <a:t>Execution &amp; Delivery</a:t>
            </a:r>
          </a:p>
        </p:txBody>
      </p:sp>
      <p:sp>
        <p:nvSpPr>
          <p:cNvPr id="14" name="TextBox 13"/>
          <p:cNvSpPr txBox="1"/>
          <p:nvPr/>
        </p:nvSpPr>
        <p:spPr>
          <a:xfrm>
            <a:off x="964800" y="2412000"/>
            <a:ext cx="2667600" cy="255600"/>
          </a:xfrm>
          <a:prstGeom prst="rect">
            <a:avLst/>
          </a:prstGeom>
          <a:noFill/>
        </p:spPr>
        <p:txBody>
          <a:bodyPr wrap="square" lIns="0" tIns="0">
            <a:spAutoFit/>
          </a:bodyPr>
          <a:lstStyle/>
          <a:p>
            <a:r>
              <a:rPr sz="1300">
                <a:solidFill>
                  <a:srgbClr val="1B2D49"/>
                </a:solidFill>
                <a:latin typeface="Segoe UI Semibold"/>
              </a:rPr>
              <a:t>Executive Overview</a:t>
            </a:r>
          </a:p>
        </p:txBody>
      </p:sp>
      <p:sp>
        <p:nvSpPr>
          <p:cNvPr id="15" name="TextBox 14"/>
          <p:cNvSpPr txBox="1"/>
          <p:nvPr/>
        </p:nvSpPr>
        <p:spPr>
          <a:xfrm>
            <a:off x="4827600" y="2412000"/>
            <a:ext cx="2667600" cy="291600"/>
          </a:xfrm>
          <a:prstGeom prst="rect">
            <a:avLst/>
          </a:prstGeom>
          <a:noFill/>
        </p:spPr>
        <p:txBody>
          <a:bodyPr wrap="square" lIns="0" tIns="0">
            <a:spAutoFit/>
          </a:bodyPr>
          <a:lstStyle/>
          <a:p>
            <a:r>
              <a:rPr sz="1300">
                <a:solidFill>
                  <a:srgbClr val="1B2D49"/>
                </a:solidFill>
                <a:latin typeface="Segoe UI Semibold"/>
              </a:rPr>
              <a:t>6R Strategy Allocation</a:t>
            </a:r>
          </a:p>
        </p:txBody>
      </p:sp>
      <p:sp>
        <p:nvSpPr>
          <p:cNvPr id="16" name="TextBox 15"/>
          <p:cNvSpPr txBox="1"/>
          <p:nvPr/>
        </p:nvSpPr>
        <p:spPr>
          <a:xfrm>
            <a:off x="8686800" y="2437200"/>
            <a:ext cx="2667600" cy="291600"/>
          </a:xfrm>
          <a:prstGeom prst="rect">
            <a:avLst/>
          </a:prstGeom>
          <a:noFill/>
        </p:spPr>
        <p:txBody>
          <a:bodyPr wrap="square" lIns="0" tIns="0">
            <a:spAutoFit/>
          </a:bodyPr>
          <a:lstStyle/>
          <a:p>
            <a:r>
              <a:rPr sz="1300">
                <a:solidFill>
                  <a:srgbClr val="1B2D49"/>
                </a:solidFill>
                <a:latin typeface="Segoe UI Semibold"/>
              </a:rPr>
              <a:t>App Complexity Profile</a:t>
            </a:r>
          </a:p>
        </p:txBody>
      </p:sp>
      <p:sp>
        <p:nvSpPr>
          <p:cNvPr id="17" name="TextBox 16"/>
          <p:cNvSpPr txBox="1"/>
          <p:nvPr/>
        </p:nvSpPr>
        <p:spPr>
          <a:xfrm>
            <a:off x="928800" y="2970000"/>
            <a:ext cx="2667600" cy="255600"/>
          </a:xfrm>
          <a:prstGeom prst="rect">
            <a:avLst/>
          </a:prstGeom>
          <a:noFill/>
        </p:spPr>
        <p:txBody>
          <a:bodyPr wrap="square" lIns="0" tIns="0">
            <a:spAutoFit/>
          </a:bodyPr>
          <a:lstStyle/>
          <a:p>
            <a:r>
              <a:rPr sz="1300">
                <a:solidFill>
                  <a:srgbClr val="1B2D49"/>
                </a:solidFill>
                <a:latin typeface="Segoe UI Semibold"/>
              </a:rPr>
              <a:t>Environment Profile</a:t>
            </a:r>
          </a:p>
        </p:txBody>
      </p:sp>
      <p:sp>
        <p:nvSpPr>
          <p:cNvPr id="18" name="TextBox 17"/>
          <p:cNvSpPr txBox="1"/>
          <p:nvPr/>
        </p:nvSpPr>
        <p:spPr>
          <a:xfrm>
            <a:off x="4827600" y="2970000"/>
            <a:ext cx="2667600" cy="291600"/>
          </a:xfrm>
          <a:prstGeom prst="rect">
            <a:avLst/>
          </a:prstGeom>
          <a:noFill/>
        </p:spPr>
        <p:txBody>
          <a:bodyPr wrap="square" lIns="0" tIns="0">
            <a:spAutoFit/>
          </a:bodyPr>
          <a:lstStyle/>
          <a:p>
            <a:r>
              <a:rPr sz="1300">
                <a:solidFill>
                  <a:srgbClr val="1B2D49"/>
                </a:solidFill>
                <a:latin typeface="Segoe UI Semibold"/>
              </a:rPr>
              <a:t>Cloud Targets</a:t>
            </a:r>
          </a:p>
        </p:txBody>
      </p:sp>
      <p:sp>
        <p:nvSpPr>
          <p:cNvPr id="19" name="TextBox 18"/>
          <p:cNvSpPr txBox="1"/>
          <p:nvPr/>
        </p:nvSpPr>
        <p:spPr>
          <a:xfrm>
            <a:off x="8686800" y="2984399"/>
            <a:ext cx="2667600" cy="255600"/>
          </a:xfrm>
          <a:prstGeom prst="rect">
            <a:avLst/>
          </a:prstGeom>
          <a:noFill/>
        </p:spPr>
        <p:txBody>
          <a:bodyPr wrap="square" lIns="0" tIns="0">
            <a:spAutoFit/>
          </a:bodyPr>
          <a:lstStyle/>
          <a:p>
            <a:r>
              <a:rPr sz="1300">
                <a:solidFill>
                  <a:srgbClr val="1B2D49"/>
                </a:solidFill>
                <a:latin typeface="Segoe UI Semibold"/>
              </a:rPr>
              <a:t>Wave Plan Overview</a:t>
            </a:r>
          </a:p>
        </p:txBody>
      </p:sp>
      <p:sp>
        <p:nvSpPr>
          <p:cNvPr id="20" name="TextBox 19"/>
          <p:cNvSpPr txBox="1"/>
          <p:nvPr/>
        </p:nvSpPr>
        <p:spPr>
          <a:xfrm>
            <a:off x="939600" y="3481200"/>
            <a:ext cx="2667600" cy="255600"/>
          </a:xfrm>
          <a:prstGeom prst="rect">
            <a:avLst/>
          </a:prstGeom>
          <a:noFill/>
        </p:spPr>
        <p:txBody>
          <a:bodyPr wrap="square" lIns="0" tIns="0">
            <a:spAutoFit/>
          </a:bodyPr>
          <a:lstStyle/>
          <a:p>
            <a:r>
              <a:rPr sz="1300">
                <a:solidFill>
                  <a:srgbClr val="1B2D49"/>
                </a:solidFill>
                <a:latin typeface="Segoe UI Semibold"/>
              </a:rPr>
              <a:t>Cost Overview</a:t>
            </a:r>
          </a:p>
        </p:txBody>
      </p:sp>
      <p:sp>
        <p:nvSpPr>
          <p:cNvPr id="21" name="TextBox 20"/>
          <p:cNvSpPr txBox="1"/>
          <p:nvPr/>
        </p:nvSpPr>
        <p:spPr>
          <a:xfrm>
            <a:off x="4827600" y="3531600"/>
            <a:ext cx="2667600" cy="291600"/>
          </a:xfrm>
          <a:prstGeom prst="rect">
            <a:avLst/>
          </a:prstGeom>
          <a:noFill/>
        </p:spPr>
        <p:txBody>
          <a:bodyPr wrap="square" lIns="0" tIns="0">
            <a:spAutoFit/>
          </a:bodyPr>
          <a:lstStyle/>
          <a:p>
            <a:r>
              <a:rPr sz="1300">
                <a:solidFill>
                  <a:srgbClr val="1B2D49"/>
                </a:solidFill>
                <a:latin typeface="Segoe UI Semibold"/>
              </a:rPr>
              <a:t>Risk Management</a:t>
            </a:r>
          </a:p>
        </p:txBody>
      </p:sp>
      <p:sp>
        <p:nvSpPr>
          <p:cNvPr id="22" name="TextBox 21"/>
          <p:cNvSpPr txBox="1"/>
          <p:nvPr/>
        </p:nvSpPr>
        <p:spPr>
          <a:xfrm>
            <a:off x="8701200" y="3531600"/>
            <a:ext cx="2667600" cy="291600"/>
          </a:xfrm>
          <a:prstGeom prst="rect">
            <a:avLst/>
          </a:prstGeom>
          <a:noFill/>
        </p:spPr>
        <p:txBody>
          <a:bodyPr wrap="square" lIns="0" tIns="0">
            <a:spAutoFit/>
          </a:bodyPr>
          <a:lstStyle/>
          <a:p>
            <a:r>
              <a:rPr sz="1300">
                <a:solidFill>
                  <a:srgbClr val="1B2D49"/>
                </a:solidFill>
                <a:latin typeface="Segoe UI Semibold"/>
              </a:rPr>
              <a:t>Next Steps</a:t>
            </a:r>
          </a:p>
        </p:txBody>
      </p:sp>
      <p:sp>
        <p:nvSpPr>
          <p:cNvPr id="23" name="TextBox 22"/>
          <p:cNvSpPr txBox="1"/>
          <p:nvPr/>
        </p:nvSpPr>
        <p:spPr>
          <a:xfrm>
            <a:off x="8701200" y="4089600"/>
            <a:ext cx="2667600" cy="291600"/>
          </a:xfrm>
          <a:prstGeom prst="rect">
            <a:avLst/>
          </a:prstGeom>
          <a:noFill/>
        </p:spPr>
        <p:txBody>
          <a:bodyPr wrap="square" lIns="0" tIns="0">
            <a:spAutoFit/>
          </a:bodyPr>
          <a:lstStyle/>
          <a:p>
            <a:r>
              <a:rPr sz="1300">
                <a:solidFill>
                  <a:srgbClr val="1B2D49"/>
                </a:solidFill>
                <a:latin typeface="Segoe UI Semibold"/>
              </a:rPr>
              <a:t>Appendix</a:t>
            </a:r>
          </a:p>
        </p:txBody>
      </p:sp>
      <p:sp>
        <p:nvSpPr>
          <p:cNvPr id="24" name="TextBox 23"/>
          <p:cNvSpPr txBox="1"/>
          <p:nvPr/>
        </p:nvSpPr>
        <p:spPr>
          <a:xfrm>
            <a:off x="723599" y="5652000"/>
            <a:ext cx="7034400" cy="226800"/>
          </a:xfrm>
          <a:prstGeom prst="rect">
            <a:avLst/>
          </a:prstGeom>
          <a:noFill/>
        </p:spPr>
        <p:txBody>
          <a:bodyPr wrap="square" lIns="0" tIns="0">
            <a:spAutoFit/>
          </a:bodyPr>
          <a:lstStyle/>
          <a:p>
            <a:r>
              <a:rPr sz="1100">
                <a:solidFill>
                  <a:srgbClr val="0D0D0D"/>
                </a:solidFill>
                <a:latin typeface="Aptos"/>
              </a:rPr>
              <a:t>Note: Each page includes a navigation breadcrumbs showing where to access live insights in Dr Migrate. </a:t>
            </a:r>
          </a:p>
        </p:txBody>
      </p:sp>
      <p:sp>
        <p:nvSpPr>
          <p:cNvPr id="25" name="TextBox 24"/>
          <p:cNvSpPr txBox="1"/>
          <p:nvPr/>
        </p:nvSpPr>
        <p:spPr>
          <a:xfrm>
            <a:off x="9716400" y="5853600"/>
            <a:ext cx="115200" cy="165600"/>
          </a:xfrm>
          <a:prstGeom prst="rect">
            <a:avLst/>
          </a:prstGeom>
          <a:noFill/>
        </p:spPr>
        <p:txBody>
          <a:bodyPr wrap="square" lIns="0" tIns="0" anchor="ctr">
            <a:spAutoFit/>
          </a:bodyPr>
          <a:lstStyle/>
          <a:p>
            <a:r>
              <a:rPr sz="800">
                <a:solidFill>
                  <a:srgbClr val="FFFFFF"/>
                </a:solidFill>
                <a:latin typeface="Segoe UI"/>
              </a:rPr>
              <a:t>&gt;</a:t>
            </a:r>
          </a:p>
        </p:txBody>
      </p:sp>
      <p:sp>
        <p:nvSpPr>
          <p:cNvPr id="26" name="TextBox 25"/>
          <p:cNvSpPr txBox="1"/>
          <p:nvPr/>
        </p:nvSpPr>
        <p:spPr>
          <a:xfrm>
            <a:off x="964800" y="5929200"/>
            <a:ext cx="979200" cy="201600"/>
          </a:xfrm>
          <a:prstGeom prst="rect">
            <a:avLst/>
          </a:prstGeom>
          <a:noFill/>
        </p:spPr>
        <p:txBody>
          <a:bodyPr wrap="square" lIns="0" tIns="0" anchor="b">
            <a:spAutoFit/>
          </a:bodyPr>
          <a:lstStyle/>
          <a:p>
            <a:r>
              <a:rPr sz="750">
                <a:solidFill>
                  <a:srgbClr val="000000"/>
                </a:solidFill>
                <a:latin typeface="Aptos"/>
              </a:rPr>
              <a:t>Migration Planning</a:t>
            </a:r>
          </a:p>
        </p:txBody>
      </p:sp>
      <p:sp>
        <p:nvSpPr>
          <p:cNvPr id="27" name="TextBox 26"/>
          <p:cNvSpPr txBox="1"/>
          <p:nvPr/>
        </p:nvSpPr>
        <p:spPr>
          <a:xfrm>
            <a:off x="1803600" y="5968799"/>
            <a:ext cx="115200" cy="165600"/>
          </a:xfrm>
          <a:prstGeom prst="rect">
            <a:avLst/>
          </a:prstGeom>
          <a:noFill/>
        </p:spPr>
        <p:txBody>
          <a:bodyPr wrap="square" lIns="0" tIns="0" anchor="ctr">
            <a:spAutoFit/>
          </a:bodyPr>
          <a:lstStyle/>
          <a:p>
            <a:r>
              <a:rPr sz="800">
                <a:solidFill>
                  <a:srgbClr val="000000"/>
                </a:solidFill>
                <a:latin typeface="Segoe UI"/>
              </a:rPr>
              <a:t>&gt;</a:t>
            </a:r>
          </a:p>
        </p:txBody>
      </p:sp>
      <p:sp>
        <p:nvSpPr>
          <p:cNvPr id="28" name="TextBox 27"/>
          <p:cNvSpPr txBox="1"/>
          <p:nvPr/>
        </p:nvSpPr>
        <p:spPr>
          <a:xfrm>
            <a:off x="2196000" y="5929200"/>
            <a:ext cx="979200" cy="201600"/>
          </a:xfrm>
          <a:prstGeom prst="rect">
            <a:avLst/>
          </a:prstGeom>
          <a:noFill/>
        </p:spPr>
        <p:txBody>
          <a:bodyPr wrap="square" lIns="0" tIns="0" anchor="b">
            <a:spAutoFit/>
          </a:bodyPr>
          <a:lstStyle/>
          <a:p>
            <a:r>
              <a:rPr sz="750">
                <a:solidFill>
                  <a:srgbClr val="000000"/>
                </a:solidFill>
                <a:latin typeface="Aptos"/>
              </a:rPr>
              <a:t>Migration Treatment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8800"/>
            <a:ext cx="349200" cy="61200"/>
          </a:xfrm>
          <a:prstGeom prst="rect">
            <a:avLst/>
          </a:prstGeom>
          <a:noFill/>
        </p:spPr>
        <p:txBody>
          <a:bodyPr wrap="square" lIns="0" tIns="0">
            <a:spAutoFit/>
          </a:bodyPr>
          <a:lstStyle/>
          <a:p>
            <a:r>
              <a:rPr sz="100">
                <a:solidFill>
                  <a:srgbClr val="E6E6E6"/>
                </a:solidFill>
                <a:latin typeface="Segoe UI"/>
              </a:rPr>
              <a:t>CFF6A9FC-F8B8-43BC-8137-7899F8671051</a:t>
            </a:r>
          </a:p>
        </p:txBody>
      </p:sp>
      <p:pic>
        <p:nvPicPr>
          <p:cNvPr id="3" name="Picture 2" descr="Slide Master 1.png"/>
          <p:cNvPicPr>
            <a:picLocks noChangeAspect="1"/>
          </p:cNvPicPr>
          <p:nvPr/>
        </p:nvPicPr>
        <p:blipFill>
          <a:blip r:embed="rId2"/>
          <a:stretch>
            <a:fillRect/>
          </a:stretch>
        </p:blipFill>
        <p:spPr>
          <a:xfrm>
            <a:off x="0" y="0"/>
            <a:ext cx="12193200" cy="6872400"/>
          </a:xfrm>
          <a:prstGeom prst="rect">
            <a:avLst/>
          </a:prstGeom>
        </p:spPr>
      </p:pic>
      <p:pic>
        <p:nvPicPr>
          <p:cNvPr id="4" name="Picture 3" descr="Migration Plan Overview.png"/>
          <p:cNvPicPr>
            <a:picLocks noChangeAspect="1"/>
          </p:cNvPicPr>
          <p:nvPr/>
        </p:nvPicPr>
        <p:blipFill>
          <a:blip r:embed="rId3"/>
          <a:stretch>
            <a:fillRect/>
          </a:stretch>
        </p:blipFill>
        <p:spPr>
          <a:xfrm>
            <a:off x="0" y="0"/>
            <a:ext cx="12193200" cy="6858000"/>
          </a:xfrm>
          <a:prstGeom prst="rect">
            <a:avLst/>
          </a:prstGeom>
        </p:spPr>
      </p:pic>
      <p:sp>
        <p:nvSpPr>
          <p:cNvPr id="5" name="TextBox 4"/>
          <p:cNvSpPr txBox="1"/>
          <p:nvPr/>
        </p:nvSpPr>
        <p:spPr>
          <a:xfrm>
            <a:off x="367200" y="216000"/>
            <a:ext cx="1980000" cy="151200"/>
          </a:xfrm>
          <a:prstGeom prst="rect">
            <a:avLst/>
          </a:prstGeom>
          <a:noFill/>
        </p:spPr>
        <p:txBody>
          <a:bodyPr wrap="square" lIns="0" tIns="0" anchor="ctr">
            <a:spAutoFit/>
          </a:bodyPr>
          <a:lstStyle/>
          <a:p>
            <a:r>
              <a:rPr sz="700" b="1">
                <a:solidFill>
                  <a:srgbClr val="5B4BDC"/>
                </a:solidFill>
                <a:latin typeface="Segoe UI"/>
              </a:rPr>
              <a:t>EXECUTIVE OVERVIEW</a:t>
            </a:r>
          </a:p>
        </p:txBody>
      </p:sp>
      <p:sp>
        <p:nvSpPr>
          <p:cNvPr id="6" name="TextBox 5"/>
          <p:cNvSpPr txBox="1"/>
          <p:nvPr/>
        </p:nvSpPr>
        <p:spPr>
          <a:xfrm>
            <a:off x="342000" y="331200"/>
            <a:ext cx="11199600" cy="417600"/>
          </a:xfrm>
          <a:prstGeom prst="rect">
            <a:avLst/>
          </a:prstGeom>
          <a:noFill/>
        </p:spPr>
        <p:txBody>
          <a:bodyPr wrap="square" lIns="0" tIns="0" anchor="ctr">
            <a:spAutoFit/>
          </a:bodyPr>
          <a:lstStyle/>
          <a:p>
            <a:r>
              <a:rPr sz="2400">
                <a:solidFill>
                  <a:srgbClr val="1B2D49"/>
                </a:solidFill>
                <a:latin typeface="Segoe UI Semibold (Headings)"/>
              </a:rPr>
              <a:t>Migration Plan Overview</a:t>
            </a:r>
          </a:p>
        </p:txBody>
      </p:sp>
      <p:sp>
        <p:nvSpPr>
          <p:cNvPr id="7" name="TextBox 6"/>
          <p:cNvSpPr txBox="1"/>
          <p:nvPr/>
        </p:nvSpPr>
        <p:spPr>
          <a:xfrm>
            <a:off x="342000" y="799200"/>
            <a:ext cx="11581200" cy="226800"/>
          </a:xfrm>
          <a:prstGeom prst="rect">
            <a:avLst/>
          </a:prstGeom>
          <a:noFill/>
        </p:spPr>
        <p:txBody>
          <a:bodyPr wrap="square" lIns="0" tIns="0">
            <a:spAutoFit/>
          </a:bodyPr>
          <a:lstStyle/>
          <a:p>
            <a:r>
              <a:rPr sz="1200">
                <a:solidFill>
                  <a:srgbClr val="000000"/>
                </a:solidFill>
                <a:latin typeface="Segoe UI"/>
              </a:rPr>
              <a:t>Assessment complete - environment profiled, treatments assigned, cost model validated, initial wave plans defined.</a:t>
            </a:r>
          </a:p>
        </p:txBody>
      </p:sp>
      <p:pic>
        <p:nvPicPr>
          <p:cNvPr id="8" name="Picture 7" descr="App Portfolio 1.png"/>
          <p:cNvPicPr>
            <a:picLocks noChangeAspect="1"/>
          </p:cNvPicPr>
          <p:nvPr/>
        </p:nvPicPr>
        <p:blipFill>
          <a:blip r:embed="rId4"/>
          <a:stretch>
            <a:fillRect/>
          </a:stretch>
        </p:blipFill>
        <p:spPr>
          <a:xfrm>
            <a:off x="291600" y="1137600"/>
            <a:ext cx="9158370" cy="54720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8800"/>
            <a:ext cx="349200" cy="61200"/>
          </a:xfrm>
          <a:prstGeom prst="rect">
            <a:avLst/>
          </a:prstGeom>
          <a:noFill/>
        </p:spPr>
        <p:txBody>
          <a:bodyPr wrap="square" lIns="0" tIns="0">
            <a:spAutoFit/>
          </a:bodyPr>
          <a:lstStyle/>
          <a:p>
            <a:r>
              <a:rPr sz="100">
                <a:solidFill>
                  <a:srgbClr val="E6E6E6"/>
                </a:solidFill>
                <a:latin typeface="Segoe UI"/>
              </a:rPr>
              <a:t>9A02A9F0-3090-4EA7-8513-BDC0C47DEC7A</a:t>
            </a:r>
          </a:p>
        </p:txBody>
      </p:sp>
      <p:pic>
        <p:nvPicPr>
          <p:cNvPr id="3" name="Picture 2" descr="Slide Master 1.png"/>
          <p:cNvPicPr>
            <a:picLocks noChangeAspect="1"/>
          </p:cNvPicPr>
          <p:nvPr/>
        </p:nvPicPr>
        <p:blipFill>
          <a:blip r:embed="rId2"/>
          <a:stretch>
            <a:fillRect/>
          </a:stretch>
        </p:blipFill>
        <p:spPr>
          <a:xfrm>
            <a:off x="0" y="0"/>
            <a:ext cx="12193200" cy="6872400"/>
          </a:xfrm>
          <a:prstGeom prst="rect">
            <a:avLst/>
          </a:prstGeom>
        </p:spPr>
      </p:pic>
      <p:pic>
        <p:nvPicPr>
          <p:cNvPr id="4" name="Picture 3" descr="Migration Plan Overview.png"/>
          <p:cNvPicPr>
            <a:picLocks noChangeAspect="1"/>
          </p:cNvPicPr>
          <p:nvPr/>
        </p:nvPicPr>
        <p:blipFill>
          <a:blip r:embed="rId3"/>
          <a:stretch>
            <a:fillRect/>
          </a:stretch>
        </p:blipFill>
        <p:spPr>
          <a:xfrm>
            <a:off x="0" y="0"/>
            <a:ext cx="12193200" cy="6858000"/>
          </a:xfrm>
          <a:prstGeom prst="rect">
            <a:avLst/>
          </a:prstGeom>
        </p:spPr>
      </p:pic>
      <p:sp>
        <p:nvSpPr>
          <p:cNvPr id="5" name="TextBox 4"/>
          <p:cNvSpPr txBox="1"/>
          <p:nvPr/>
        </p:nvSpPr>
        <p:spPr>
          <a:xfrm>
            <a:off x="342000" y="226800"/>
            <a:ext cx="2768400" cy="151200"/>
          </a:xfrm>
          <a:prstGeom prst="rect">
            <a:avLst/>
          </a:prstGeom>
          <a:noFill/>
        </p:spPr>
        <p:txBody>
          <a:bodyPr wrap="square" lIns="0" tIns="0">
            <a:spAutoFit/>
          </a:bodyPr>
          <a:lstStyle/>
          <a:p>
            <a:r>
              <a:rPr sz="700" b="1">
                <a:solidFill>
                  <a:srgbClr val="5B4BDC"/>
                </a:solidFill>
                <a:latin typeface="Segoe UI"/>
              </a:rPr>
              <a:t>FINANCIALS</a:t>
            </a:r>
          </a:p>
        </p:txBody>
      </p:sp>
      <p:sp>
        <p:nvSpPr>
          <p:cNvPr id="6" name="TextBox 5"/>
          <p:cNvSpPr txBox="1"/>
          <p:nvPr/>
        </p:nvSpPr>
        <p:spPr>
          <a:xfrm>
            <a:off x="342000" y="331200"/>
            <a:ext cx="11199600" cy="417600"/>
          </a:xfrm>
          <a:prstGeom prst="rect">
            <a:avLst/>
          </a:prstGeom>
          <a:noFill/>
        </p:spPr>
        <p:txBody>
          <a:bodyPr wrap="square" lIns="0" tIns="0">
            <a:spAutoFit/>
          </a:bodyPr>
          <a:lstStyle/>
          <a:p>
            <a:r>
              <a:rPr sz="2400">
                <a:solidFill>
                  <a:srgbClr val="1B2D49"/>
                </a:solidFill>
                <a:latin typeface="Segoe UI Semibold (Headings)"/>
              </a:rPr>
              <a:t>Cost Overview &amp; Savings Drivers</a:t>
            </a:r>
          </a:p>
        </p:txBody>
      </p:sp>
      <p:sp>
        <p:nvSpPr>
          <p:cNvPr id="7" name="TextBox 6"/>
          <p:cNvSpPr txBox="1"/>
          <p:nvPr/>
        </p:nvSpPr>
        <p:spPr>
          <a:xfrm>
            <a:off x="342000" y="799200"/>
            <a:ext cx="11581200" cy="226800"/>
          </a:xfrm>
          <a:prstGeom prst="rect">
            <a:avLst/>
          </a:prstGeom>
          <a:noFill/>
        </p:spPr>
        <p:txBody>
          <a:bodyPr wrap="square" lIns="0" tIns="0">
            <a:spAutoFit/>
          </a:bodyPr>
          <a:lstStyle/>
          <a:p>
            <a:r>
              <a:rPr sz="1200">
                <a:solidFill>
                  <a:srgbClr val="000000"/>
                </a:solidFill>
                <a:latin typeface="Segoe UI"/>
              </a:rPr>
              <a:t>Total cost of ownership analysis with savings broken down by driver - rightsizing, modernization, and licensing optimization.</a:t>
            </a:r>
          </a:p>
        </p:txBody>
      </p:sp>
      <p:pic>
        <p:nvPicPr>
          <p:cNvPr id="8" name="Picture 7" descr="Cost Overview Executive Summary.png"/>
          <p:cNvPicPr>
            <a:picLocks noChangeAspect="1"/>
          </p:cNvPicPr>
          <p:nvPr/>
        </p:nvPicPr>
        <p:blipFill>
          <a:blip r:embed="rId4"/>
          <a:stretch>
            <a:fillRect/>
          </a:stretch>
        </p:blipFill>
        <p:spPr>
          <a:xfrm>
            <a:off x="306000" y="1173600"/>
            <a:ext cx="11520000" cy="4642876"/>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8800"/>
            <a:ext cx="349200" cy="61200"/>
          </a:xfrm>
          <a:prstGeom prst="rect">
            <a:avLst/>
          </a:prstGeom>
          <a:noFill/>
        </p:spPr>
        <p:txBody>
          <a:bodyPr wrap="square" lIns="0" tIns="0">
            <a:spAutoFit/>
          </a:bodyPr>
          <a:lstStyle/>
          <a:p>
            <a:r>
              <a:rPr sz="100">
                <a:solidFill>
                  <a:srgbClr val="E6E6E6"/>
                </a:solidFill>
                <a:latin typeface="Segoe UI"/>
              </a:rPr>
              <a:t>BA7B1DCC-572A-4036-A711-C4E8E7CA963F</a:t>
            </a:r>
          </a:p>
        </p:txBody>
      </p:sp>
      <p:pic>
        <p:nvPicPr>
          <p:cNvPr id="3" name="Picture 2" descr="Slide Master 1.png"/>
          <p:cNvPicPr>
            <a:picLocks noChangeAspect="1"/>
          </p:cNvPicPr>
          <p:nvPr/>
        </p:nvPicPr>
        <p:blipFill>
          <a:blip r:embed="rId2"/>
          <a:stretch>
            <a:fillRect/>
          </a:stretch>
        </p:blipFill>
        <p:spPr>
          <a:xfrm>
            <a:off x="0" y="0"/>
            <a:ext cx="12193200" cy="6872400"/>
          </a:xfrm>
          <a:prstGeom prst="rect">
            <a:avLst/>
          </a:prstGeom>
        </p:spPr>
      </p:pic>
      <p:pic>
        <p:nvPicPr>
          <p:cNvPr id="4" name="Picture 3" descr="Migration Plan Overview.png"/>
          <p:cNvPicPr>
            <a:picLocks noChangeAspect="1"/>
          </p:cNvPicPr>
          <p:nvPr/>
        </p:nvPicPr>
        <p:blipFill>
          <a:blip r:embed="rId3"/>
          <a:stretch>
            <a:fillRect/>
          </a:stretch>
        </p:blipFill>
        <p:spPr>
          <a:xfrm>
            <a:off x="0" y="0"/>
            <a:ext cx="12193200" cy="6858000"/>
          </a:xfrm>
          <a:prstGeom prst="rect">
            <a:avLst/>
          </a:prstGeom>
        </p:spPr>
      </p:pic>
      <p:sp>
        <p:nvSpPr>
          <p:cNvPr id="5" name="TextBox 4"/>
          <p:cNvSpPr txBox="1"/>
          <p:nvPr/>
        </p:nvSpPr>
        <p:spPr>
          <a:xfrm>
            <a:off x="342000" y="226800"/>
            <a:ext cx="2768400" cy="151200"/>
          </a:xfrm>
          <a:prstGeom prst="rect">
            <a:avLst/>
          </a:prstGeom>
          <a:noFill/>
        </p:spPr>
        <p:txBody>
          <a:bodyPr wrap="square" lIns="0" tIns="0">
            <a:spAutoFit/>
          </a:bodyPr>
          <a:lstStyle/>
          <a:p>
            <a:r>
              <a:rPr sz="700" b="1">
                <a:solidFill>
                  <a:srgbClr val="5B4BDC"/>
                </a:solidFill>
                <a:latin typeface="Segoe UI"/>
              </a:rPr>
              <a:t>FINANCIALS</a:t>
            </a:r>
          </a:p>
        </p:txBody>
      </p:sp>
      <p:sp>
        <p:nvSpPr>
          <p:cNvPr id="6" name="TextBox 5"/>
          <p:cNvSpPr txBox="1"/>
          <p:nvPr/>
        </p:nvSpPr>
        <p:spPr>
          <a:xfrm>
            <a:off x="342000" y="331200"/>
            <a:ext cx="11199600" cy="417600"/>
          </a:xfrm>
          <a:prstGeom prst="rect">
            <a:avLst/>
          </a:prstGeom>
          <a:noFill/>
        </p:spPr>
        <p:txBody>
          <a:bodyPr wrap="square" lIns="0" tIns="0">
            <a:spAutoFit/>
          </a:bodyPr>
          <a:lstStyle/>
          <a:p>
            <a:r>
              <a:rPr sz="2400">
                <a:solidFill>
                  <a:srgbClr val="1B2D49"/>
                </a:solidFill>
                <a:latin typeface="Segoe UI Semibold (Headings)"/>
              </a:rPr>
              <a:t>Cost Comparisons - by Service Tiers</a:t>
            </a:r>
          </a:p>
        </p:txBody>
      </p:sp>
      <p:sp>
        <p:nvSpPr>
          <p:cNvPr id="7" name="TextBox 6"/>
          <p:cNvSpPr txBox="1"/>
          <p:nvPr/>
        </p:nvSpPr>
        <p:spPr>
          <a:xfrm>
            <a:off x="342000" y="788400"/>
            <a:ext cx="11581200" cy="226800"/>
          </a:xfrm>
          <a:prstGeom prst="rect">
            <a:avLst/>
          </a:prstGeom>
          <a:noFill/>
        </p:spPr>
        <p:txBody>
          <a:bodyPr wrap="square" lIns="0" tIns="0">
            <a:spAutoFit/>
          </a:bodyPr>
          <a:lstStyle/>
          <a:p>
            <a:r>
              <a:rPr sz="1200">
                <a:solidFill>
                  <a:srgbClr val="000000"/>
                </a:solidFill>
                <a:latin typeface="Segoe UI"/>
              </a:rPr>
              <a:t>A line-by-line comparison of current and future-state annual cost across each infrastructure domain, showing where migration reduces spend and where it adds.</a:t>
            </a:r>
          </a:p>
        </p:txBody>
      </p:sp>
      <p:pic>
        <p:nvPicPr>
          <p:cNvPr id="8" name="Picture 7" descr="Cost Comparison by Service Tiers Cost Change by Category.png"/>
          <p:cNvPicPr>
            <a:picLocks noChangeAspect="1"/>
          </p:cNvPicPr>
          <p:nvPr/>
        </p:nvPicPr>
        <p:blipFill>
          <a:blip r:embed="rId4"/>
          <a:stretch>
            <a:fillRect/>
          </a:stretch>
        </p:blipFill>
        <p:spPr>
          <a:xfrm>
            <a:off x="306000" y="1252800"/>
            <a:ext cx="11520000" cy="3929006"/>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8800"/>
            <a:ext cx="349200" cy="61200"/>
          </a:xfrm>
          <a:prstGeom prst="rect">
            <a:avLst/>
          </a:prstGeom>
          <a:noFill/>
        </p:spPr>
        <p:txBody>
          <a:bodyPr wrap="square" lIns="0" tIns="0">
            <a:spAutoFit/>
          </a:bodyPr>
          <a:lstStyle/>
          <a:p>
            <a:r>
              <a:rPr sz="100">
                <a:solidFill>
                  <a:srgbClr val="E6E6E6"/>
                </a:solidFill>
                <a:latin typeface="Segoe UI"/>
              </a:rPr>
              <a:t>2B846F6B-DE05-4B54-AB0C-6BBB23939D79</a:t>
            </a:r>
          </a:p>
        </p:txBody>
      </p:sp>
      <p:pic>
        <p:nvPicPr>
          <p:cNvPr id="3" name="Picture 2" descr="Slide Master 1.png"/>
          <p:cNvPicPr>
            <a:picLocks noChangeAspect="1"/>
          </p:cNvPicPr>
          <p:nvPr/>
        </p:nvPicPr>
        <p:blipFill>
          <a:blip r:embed="rId2"/>
          <a:stretch>
            <a:fillRect/>
          </a:stretch>
        </p:blipFill>
        <p:spPr>
          <a:xfrm>
            <a:off x="0" y="0"/>
            <a:ext cx="12193200" cy="6872400"/>
          </a:xfrm>
          <a:prstGeom prst="rect">
            <a:avLst/>
          </a:prstGeom>
        </p:spPr>
      </p:pic>
      <p:pic>
        <p:nvPicPr>
          <p:cNvPr id="4" name="Picture 3" descr="Cost Comparisons Visualized.png"/>
          <p:cNvPicPr>
            <a:picLocks noChangeAspect="1"/>
          </p:cNvPicPr>
          <p:nvPr/>
        </p:nvPicPr>
        <p:blipFill>
          <a:blip r:embed="rId3"/>
          <a:stretch>
            <a:fillRect/>
          </a:stretch>
        </p:blipFill>
        <p:spPr>
          <a:xfrm>
            <a:off x="0" y="0"/>
            <a:ext cx="12193200" cy="6858000"/>
          </a:xfrm>
          <a:prstGeom prst="rect">
            <a:avLst/>
          </a:prstGeom>
        </p:spPr>
      </p:pic>
      <p:sp>
        <p:nvSpPr>
          <p:cNvPr id="5" name="TextBox 4"/>
          <p:cNvSpPr txBox="1"/>
          <p:nvPr/>
        </p:nvSpPr>
        <p:spPr>
          <a:xfrm>
            <a:off x="342000" y="226800"/>
            <a:ext cx="2768400" cy="151200"/>
          </a:xfrm>
          <a:prstGeom prst="rect">
            <a:avLst/>
          </a:prstGeom>
          <a:noFill/>
        </p:spPr>
        <p:txBody>
          <a:bodyPr wrap="square" lIns="0" tIns="0">
            <a:spAutoFit/>
          </a:bodyPr>
          <a:lstStyle/>
          <a:p>
            <a:r>
              <a:rPr sz="700" b="1">
                <a:solidFill>
                  <a:srgbClr val="5B4BDC"/>
                </a:solidFill>
                <a:latin typeface="Segoe UI"/>
              </a:rPr>
              <a:t>FINANCIALS</a:t>
            </a:r>
          </a:p>
        </p:txBody>
      </p:sp>
      <p:sp>
        <p:nvSpPr>
          <p:cNvPr id="6" name="TextBox 5"/>
          <p:cNvSpPr txBox="1"/>
          <p:nvPr/>
        </p:nvSpPr>
        <p:spPr>
          <a:xfrm>
            <a:off x="342000" y="331200"/>
            <a:ext cx="11199600" cy="417600"/>
          </a:xfrm>
          <a:prstGeom prst="rect">
            <a:avLst/>
          </a:prstGeom>
          <a:noFill/>
        </p:spPr>
        <p:txBody>
          <a:bodyPr wrap="square" lIns="0" tIns="0">
            <a:spAutoFit/>
          </a:bodyPr>
          <a:lstStyle/>
          <a:p>
            <a:r>
              <a:rPr sz="2400">
                <a:solidFill>
                  <a:srgbClr val="1B2D49"/>
                </a:solidFill>
                <a:latin typeface="Segoe UI Semibold (Headings)"/>
              </a:rPr>
              <a:t>Cost Comparisons - Visualized</a:t>
            </a:r>
          </a:p>
        </p:txBody>
      </p:sp>
      <p:sp>
        <p:nvSpPr>
          <p:cNvPr id="7" name="TextBox 6"/>
          <p:cNvSpPr txBox="1"/>
          <p:nvPr/>
        </p:nvSpPr>
        <p:spPr>
          <a:xfrm>
            <a:off x="342000" y="799200"/>
            <a:ext cx="11581200" cy="226800"/>
          </a:xfrm>
          <a:prstGeom prst="rect">
            <a:avLst/>
          </a:prstGeom>
          <a:noFill/>
        </p:spPr>
        <p:txBody>
          <a:bodyPr wrap="square" lIns="0" tIns="0">
            <a:spAutoFit/>
          </a:bodyPr>
          <a:lstStyle/>
          <a:p>
            <a:r>
              <a:rPr sz="1200">
                <a:solidFill>
                  <a:srgbClr val="000000"/>
                </a:solidFill>
                <a:latin typeface="Segoe UI"/>
              </a:rPr>
              <a:t>Side-by-side comparison of current vs future state cost by category.</a:t>
            </a:r>
          </a:p>
        </p:txBody>
      </p:sp>
      <p:pic>
        <p:nvPicPr>
          <p:cNvPr id="8" name="Picture 7" descr="Cost Comparisons Visualized Cost Breakdown Comparison.png"/>
          <p:cNvPicPr>
            <a:picLocks noChangeAspect="1"/>
          </p:cNvPicPr>
          <p:nvPr/>
        </p:nvPicPr>
        <p:blipFill>
          <a:blip r:embed="rId4"/>
          <a:stretch>
            <a:fillRect/>
          </a:stretch>
        </p:blipFill>
        <p:spPr>
          <a:xfrm>
            <a:off x="338400" y="1242000"/>
            <a:ext cx="11520000" cy="2533964"/>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8800"/>
            <a:ext cx="349200" cy="61200"/>
          </a:xfrm>
          <a:prstGeom prst="rect">
            <a:avLst/>
          </a:prstGeom>
          <a:noFill/>
        </p:spPr>
        <p:txBody>
          <a:bodyPr wrap="square" lIns="0" tIns="0">
            <a:spAutoFit/>
          </a:bodyPr>
          <a:lstStyle/>
          <a:p>
            <a:r>
              <a:rPr sz="100">
                <a:solidFill>
                  <a:srgbClr val="E6E6E6"/>
                </a:solidFill>
                <a:latin typeface="Segoe UI"/>
              </a:rPr>
              <a:t>47DFC068-CB45-406A-9ABA-E9E43F90263A</a:t>
            </a:r>
          </a:p>
        </p:txBody>
      </p:sp>
      <p:pic>
        <p:nvPicPr>
          <p:cNvPr id="3" name="Picture 2" descr="Slide Master 1.png"/>
          <p:cNvPicPr>
            <a:picLocks noChangeAspect="1"/>
          </p:cNvPicPr>
          <p:nvPr/>
        </p:nvPicPr>
        <p:blipFill>
          <a:blip r:embed="rId2"/>
          <a:stretch>
            <a:fillRect/>
          </a:stretch>
        </p:blipFill>
        <p:spPr>
          <a:xfrm>
            <a:off x="0" y="0"/>
            <a:ext cx="12193200" cy="6872400"/>
          </a:xfrm>
          <a:prstGeom prst="rect">
            <a:avLst/>
          </a:prstGeom>
        </p:spPr>
      </p:pic>
      <p:pic>
        <p:nvPicPr>
          <p:cNvPr id="4" name="Picture 3" descr="Server Optimization.png"/>
          <p:cNvPicPr>
            <a:picLocks noChangeAspect="1"/>
          </p:cNvPicPr>
          <p:nvPr/>
        </p:nvPicPr>
        <p:blipFill>
          <a:blip r:embed="rId3"/>
          <a:stretch>
            <a:fillRect/>
          </a:stretch>
        </p:blipFill>
        <p:spPr>
          <a:xfrm>
            <a:off x="0" y="0"/>
            <a:ext cx="12193200" cy="6858000"/>
          </a:xfrm>
          <a:prstGeom prst="rect">
            <a:avLst/>
          </a:prstGeom>
        </p:spPr>
      </p:pic>
      <p:sp>
        <p:nvSpPr>
          <p:cNvPr id="5" name="TextBox 4"/>
          <p:cNvSpPr txBox="1"/>
          <p:nvPr/>
        </p:nvSpPr>
        <p:spPr>
          <a:xfrm>
            <a:off x="9028800" y="205199"/>
            <a:ext cx="1105200" cy="216000"/>
          </a:xfrm>
          <a:prstGeom prst="rect">
            <a:avLst/>
          </a:prstGeom>
          <a:noFill/>
        </p:spPr>
        <p:txBody>
          <a:bodyPr wrap="square" lIns="0" tIns="0">
            <a:spAutoFit/>
          </a:bodyPr>
          <a:lstStyle/>
          <a:p>
            <a:r>
              <a:rPr sz="750">
                <a:solidFill>
                  <a:srgbClr val="000000"/>
                </a:solidFill>
                <a:latin typeface="Aptos"/>
              </a:rPr>
              <a:t>TCO Analysis</a:t>
            </a:r>
          </a:p>
        </p:txBody>
      </p:sp>
      <p:sp>
        <p:nvSpPr>
          <p:cNvPr id="6" name="TextBox 5"/>
          <p:cNvSpPr txBox="1"/>
          <p:nvPr/>
        </p:nvSpPr>
        <p:spPr>
          <a:xfrm>
            <a:off x="9651600" y="201600"/>
            <a:ext cx="140400" cy="176400"/>
          </a:xfrm>
          <a:prstGeom prst="rect">
            <a:avLst/>
          </a:prstGeom>
          <a:noFill/>
        </p:spPr>
        <p:txBody>
          <a:bodyPr wrap="square" lIns="0" tIns="0">
            <a:spAutoFit/>
          </a:bodyPr>
          <a:lstStyle/>
          <a:p>
            <a:r>
              <a:rPr sz="800">
                <a:solidFill>
                  <a:srgbClr val="000000"/>
                </a:solidFill>
                <a:latin typeface="Segoe UI"/>
              </a:rPr>
              <a:t>&gt;</a:t>
            </a:r>
          </a:p>
        </p:txBody>
      </p:sp>
      <p:sp>
        <p:nvSpPr>
          <p:cNvPr id="7" name="TextBox 6"/>
          <p:cNvSpPr txBox="1"/>
          <p:nvPr/>
        </p:nvSpPr>
        <p:spPr>
          <a:xfrm>
            <a:off x="9766800" y="205199"/>
            <a:ext cx="1130400" cy="216000"/>
          </a:xfrm>
          <a:prstGeom prst="rect">
            <a:avLst/>
          </a:prstGeom>
          <a:noFill/>
        </p:spPr>
        <p:txBody>
          <a:bodyPr wrap="square" lIns="0" tIns="0">
            <a:spAutoFit/>
          </a:bodyPr>
          <a:lstStyle/>
          <a:p>
            <a:r>
              <a:rPr sz="750">
                <a:solidFill>
                  <a:srgbClr val="000000"/>
                </a:solidFill>
                <a:latin typeface="Aptos"/>
              </a:rPr>
              <a:t>Scenario Based</a:t>
            </a:r>
          </a:p>
        </p:txBody>
      </p:sp>
      <p:sp>
        <p:nvSpPr>
          <p:cNvPr id="8" name="TextBox 7"/>
          <p:cNvSpPr txBox="1"/>
          <p:nvPr/>
        </p:nvSpPr>
        <p:spPr>
          <a:xfrm>
            <a:off x="10490400" y="201600"/>
            <a:ext cx="140400" cy="176400"/>
          </a:xfrm>
          <a:prstGeom prst="rect">
            <a:avLst/>
          </a:prstGeom>
          <a:noFill/>
        </p:spPr>
        <p:txBody>
          <a:bodyPr wrap="square" lIns="0" tIns="0">
            <a:spAutoFit/>
          </a:bodyPr>
          <a:lstStyle/>
          <a:p>
            <a:r>
              <a:rPr sz="800">
                <a:solidFill>
                  <a:srgbClr val="000000"/>
                </a:solidFill>
                <a:latin typeface="Segoe UI"/>
              </a:rPr>
              <a:t>&gt;</a:t>
            </a:r>
          </a:p>
        </p:txBody>
      </p:sp>
      <p:sp>
        <p:nvSpPr>
          <p:cNvPr id="9" name="TextBox 8"/>
          <p:cNvSpPr txBox="1"/>
          <p:nvPr/>
        </p:nvSpPr>
        <p:spPr>
          <a:xfrm>
            <a:off x="10616400" y="205199"/>
            <a:ext cx="849600" cy="201600"/>
          </a:xfrm>
          <a:prstGeom prst="rect">
            <a:avLst/>
          </a:prstGeom>
          <a:noFill/>
        </p:spPr>
        <p:txBody>
          <a:bodyPr wrap="square" lIns="0" tIns="0">
            <a:spAutoFit/>
          </a:bodyPr>
          <a:lstStyle/>
          <a:p>
            <a:r>
              <a:rPr sz="750">
                <a:solidFill>
                  <a:srgbClr val="000000"/>
                </a:solidFill>
                <a:latin typeface="Aptos"/>
              </a:rPr>
              <a:t>Rehost All</a:t>
            </a:r>
          </a:p>
        </p:txBody>
      </p:sp>
      <p:sp>
        <p:nvSpPr>
          <p:cNvPr id="10" name="TextBox 9"/>
          <p:cNvSpPr txBox="1"/>
          <p:nvPr/>
        </p:nvSpPr>
        <p:spPr>
          <a:xfrm>
            <a:off x="11113200" y="201600"/>
            <a:ext cx="140400" cy="176400"/>
          </a:xfrm>
          <a:prstGeom prst="rect">
            <a:avLst/>
          </a:prstGeom>
          <a:noFill/>
        </p:spPr>
        <p:txBody>
          <a:bodyPr wrap="square" lIns="0" tIns="0">
            <a:spAutoFit/>
          </a:bodyPr>
          <a:lstStyle/>
          <a:p>
            <a:r>
              <a:rPr sz="800">
                <a:solidFill>
                  <a:srgbClr val="000000"/>
                </a:solidFill>
                <a:latin typeface="Segoe UI"/>
              </a:rPr>
              <a:t>&gt;</a:t>
            </a:r>
          </a:p>
        </p:txBody>
      </p:sp>
      <p:sp>
        <p:nvSpPr>
          <p:cNvPr id="11" name="TextBox 10"/>
          <p:cNvSpPr txBox="1"/>
          <p:nvPr/>
        </p:nvSpPr>
        <p:spPr>
          <a:xfrm>
            <a:off x="11214000" y="205199"/>
            <a:ext cx="788400" cy="201600"/>
          </a:xfrm>
          <a:prstGeom prst="rect">
            <a:avLst/>
          </a:prstGeom>
          <a:noFill/>
        </p:spPr>
        <p:txBody>
          <a:bodyPr wrap="square" lIns="0" tIns="0">
            <a:spAutoFit/>
          </a:bodyPr>
          <a:lstStyle/>
          <a:p>
            <a:r>
              <a:rPr sz="750">
                <a:solidFill>
                  <a:srgbClr val="000000"/>
                </a:solidFill>
                <a:latin typeface="Aptos"/>
              </a:rPr>
              <a:t>Optimize Impact</a:t>
            </a:r>
          </a:p>
        </p:txBody>
      </p:sp>
      <p:sp>
        <p:nvSpPr>
          <p:cNvPr id="12" name="TextBox 11"/>
          <p:cNvSpPr txBox="1"/>
          <p:nvPr/>
        </p:nvSpPr>
        <p:spPr>
          <a:xfrm>
            <a:off x="342000" y="331200"/>
            <a:ext cx="11199600" cy="417600"/>
          </a:xfrm>
          <a:prstGeom prst="rect">
            <a:avLst/>
          </a:prstGeom>
          <a:noFill/>
        </p:spPr>
        <p:txBody>
          <a:bodyPr wrap="square" lIns="0" tIns="0">
            <a:spAutoFit/>
          </a:bodyPr>
          <a:lstStyle/>
          <a:p>
            <a:r>
              <a:rPr sz="2400">
                <a:solidFill>
                  <a:srgbClr val="1B2D49"/>
                </a:solidFill>
                <a:latin typeface="Segoe UI Semibold (Headings)"/>
              </a:rPr>
              <a:t>Server Optimization &amp; Savings</a:t>
            </a:r>
          </a:p>
        </p:txBody>
      </p:sp>
      <p:sp>
        <p:nvSpPr>
          <p:cNvPr id="13" name="TextBox 12"/>
          <p:cNvSpPr txBox="1"/>
          <p:nvPr/>
        </p:nvSpPr>
        <p:spPr>
          <a:xfrm>
            <a:off x="342000" y="788400"/>
            <a:ext cx="11581200" cy="280800"/>
          </a:xfrm>
          <a:prstGeom prst="rect">
            <a:avLst/>
          </a:prstGeom>
          <a:noFill/>
        </p:spPr>
        <p:txBody>
          <a:bodyPr wrap="square" lIns="0" tIns="0">
            <a:spAutoFit/>
          </a:bodyPr>
          <a:lstStyle/>
          <a:p>
            <a:r>
              <a:rPr sz="1200">
                <a:solidFill>
                  <a:srgbClr val="000000"/>
                </a:solidFill>
                <a:latin typeface="Segoe UI"/>
              </a:rPr>
              <a:t>Rightsizing analysis for the servers targeted at rehost, matching compute and memory allocation to actual utilization to lower ongoing run cost.</a:t>
            </a:r>
          </a:p>
        </p:txBody>
      </p:sp>
      <p:pic>
        <p:nvPicPr>
          <p:cNvPr id="14" name="Picture 13" descr="Server Optimization Rehost Scope.png"/>
          <p:cNvPicPr>
            <a:picLocks noChangeAspect="1"/>
          </p:cNvPicPr>
          <p:nvPr/>
        </p:nvPicPr>
        <p:blipFill>
          <a:blip r:embed="rId4"/>
          <a:stretch>
            <a:fillRect/>
          </a:stretch>
        </p:blipFill>
        <p:spPr>
          <a:xfrm>
            <a:off x="349200" y="1162800"/>
            <a:ext cx="10793495" cy="52884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8800"/>
            <a:ext cx="349200" cy="61200"/>
          </a:xfrm>
          <a:prstGeom prst="rect">
            <a:avLst/>
          </a:prstGeom>
          <a:noFill/>
        </p:spPr>
        <p:txBody>
          <a:bodyPr wrap="square" lIns="0" tIns="0">
            <a:spAutoFit/>
          </a:bodyPr>
          <a:lstStyle/>
          <a:p>
            <a:r>
              <a:rPr sz="100">
                <a:solidFill>
                  <a:srgbClr val="E6E6E6"/>
                </a:solidFill>
                <a:latin typeface="Segoe UI"/>
              </a:rPr>
              <a:t>B316F0D1-65F5-49C4-8722-4A1F27ED56ED</a:t>
            </a:r>
          </a:p>
        </p:txBody>
      </p:sp>
      <p:pic>
        <p:nvPicPr>
          <p:cNvPr id="3" name="Picture 2" descr="Slide Master 2.png"/>
          <p:cNvPicPr>
            <a:picLocks noChangeAspect="1"/>
          </p:cNvPicPr>
          <p:nvPr/>
        </p:nvPicPr>
        <p:blipFill>
          <a:blip r:embed="rId2"/>
          <a:stretch>
            <a:fillRect/>
          </a:stretch>
        </p:blipFill>
        <p:spPr>
          <a:xfrm>
            <a:off x="0" y="-18000"/>
            <a:ext cx="12193200" cy="6876000"/>
          </a:xfrm>
          <a:prstGeom prst="rect">
            <a:avLst/>
          </a:prstGeom>
        </p:spPr>
      </p:pic>
      <p:pic>
        <p:nvPicPr>
          <p:cNvPr id="4" name="Picture 3" descr="Cost Model Configuration.png"/>
          <p:cNvPicPr>
            <a:picLocks noChangeAspect="1"/>
          </p:cNvPicPr>
          <p:nvPr/>
        </p:nvPicPr>
        <p:blipFill>
          <a:blip r:embed="rId3"/>
          <a:stretch>
            <a:fillRect/>
          </a:stretch>
        </p:blipFill>
        <p:spPr>
          <a:xfrm>
            <a:off x="0" y="-14400"/>
            <a:ext cx="12193200" cy="6872400"/>
          </a:xfrm>
          <a:prstGeom prst="rect">
            <a:avLst/>
          </a:prstGeom>
        </p:spPr>
      </p:pic>
      <p:sp>
        <p:nvSpPr>
          <p:cNvPr id="5" name="TextBox 4"/>
          <p:cNvSpPr txBox="1"/>
          <p:nvPr/>
        </p:nvSpPr>
        <p:spPr>
          <a:xfrm>
            <a:off x="10476000" y="201600"/>
            <a:ext cx="928800" cy="201600"/>
          </a:xfrm>
          <a:prstGeom prst="rect">
            <a:avLst/>
          </a:prstGeom>
          <a:noFill/>
        </p:spPr>
        <p:txBody>
          <a:bodyPr wrap="square" lIns="0" tIns="0">
            <a:spAutoFit/>
          </a:bodyPr>
          <a:lstStyle/>
          <a:p>
            <a:r>
              <a:rPr sz="750">
                <a:solidFill>
                  <a:srgbClr val="000000"/>
                </a:solidFill>
                <a:latin typeface="Aptos"/>
              </a:rPr>
              <a:t>TCO Analysis</a:t>
            </a:r>
          </a:p>
        </p:txBody>
      </p:sp>
      <p:sp>
        <p:nvSpPr>
          <p:cNvPr id="6" name="TextBox 5"/>
          <p:cNvSpPr txBox="1"/>
          <p:nvPr/>
        </p:nvSpPr>
        <p:spPr>
          <a:xfrm>
            <a:off x="11149200" y="190800"/>
            <a:ext cx="100800" cy="165600"/>
          </a:xfrm>
          <a:prstGeom prst="rect">
            <a:avLst/>
          </a:prstGeom>
          <a:noFill/>
        </p:spPr>
        <p:txBody>
          <a:bodyPr wrap="square" lIns="0" tIns="0">
            <a:spAutoFit/>
          </a:bodyPr>
          <a:lstStyle/>
          <a:p>
            <a:r>
              <a:rPr sz="800">
                <a:solidFill>
                  <a:srgbClr val="000000"/>
                </a:solidFill>
                <a:latin typeface="Segoe UI"/>
              </a:rPr>
              <a:t>&gt;</a:t>
            </a:r>
          </a:p>
        </p:txBody>
      </p:sp>
      <p:sp>
        <p:nvSpPr>
          <p:cNvPr id="7" name="TextBox 6"/>
          <p:cNvSpPr txBox="1"/>
          <p:nvPr/>
        </p:nvSpPr>
        <p:spPr>
          <a:xfrm>
            <a:off x="11304000" y="201600"/>
            <a:ext cx="748800" cy="201600"/>
          </a:xfrm>
          <a:prstGeom prst="rect">
            <a:avLst/>
          </a:prstGeom>
          <a:noFill/>
        </p:spPr>
        <p:txBody>
          <a:bodyPr wrap="square" lIns="0" tIns="0">
            <a:spAutoFit/>
          </a:bodyPr>
          <a:lstStyle/>
          <a:p>
            <a:r>
              <a:rPr sz="750">
                <a:solidFill>
                  <a:srgbClr val="000000"/>
                </a:solidFill>
                <a:latin typeface="Aptos"/>
              </a:rPr>
              <a:t>TCO Settings</a:t>
            </a:r>
          </a:p>
        </p:txBody>
      </p:sp>
      <p:sp>
        <p:nvSpPr>
          <p:cNvPr id="8" name="TextBox 7"/>
          <p:cNvSpPr txBox="1"/>
          <p:nvPr/>
        </p:nvSpPr>
        <p:spPr>
          <a:xfrm>
            <a:off x="3949200" y="381600"/>
            <a:ext cx="4204800" cy="306000"/>
          </a:xfrm>
          <a:prstGeom prst="rect">
            <a:avLst/>
          </a:prstGeom>
          <a:noFill/>
        </p:spPr>
        <p:txBody>
          <a:bodyPr wrap="square" lIns="0" tIns="0">
            <a:spAutoFit/>
          </a:bodyPr>
          <a:lstStyle/>
          <a:p>
            <a:r>
              <a:rPr sz="1400">
                <a:solidFill>
                  <a:srgbClr val="000000"/>
                </a:solidFill>
                <a:latin typeface="Segoe UI Semibold (Headings)"/>
              </a:rPr>
              <a:t>Key Cost Modeling Configuration Applied </a:t>
            </a:r>
          </a:p>
        </p:txBody>
      </p:sp>
      <p:sp>
        <p:nvSpPr>
          <p:cNvPr id="9" name="TextBox 8"/>
          <p:cNvSpPr txBox="1"/>
          <p:nvPr/>
        </p:nvSpPr>
        <p:spPr>
          <a:xfrm>
            <a:off x="496799" y="608400"/>
            <a:ext cx="3200400" cy="788400"/>
          </a:xfrm>
          <a:prstGeom prst="rect">
            <a:avLst/>
          </a:prstGeom>
          <a:noFill/>
        </p:spPr>
        <p:txBody>
          <a:bodyPr wrap="square" lIns="0" tIns="0">
            <a:spAutoFit/>
          </a:bodyPr>
          <a:lstStyle/>
          <a:p>
            <a:r>
              <a:rPr sz="2400">
                <a:solidFill>
                  <a:srgbClr val="1B2D49"/>
                </a:solidFill>
                <a:latin typeface="Segoe UI Semibold (Headings)"/>
              </a:rPr>
              <a:t>Cost Model Configuration</a:t>
            </a:r>
          </a:p>
        </p:txBody>
      </p:sp>
      <p:sp>
        <p:nvSpPr>
          <p:cNvPr id="10" name="TextBox 9"/>
          <p:cNvSpPr txBox="1"/>
          <p:nvPr/>
        </p:nvSpPr>
        <p:spPr>
          <a:xfrm>
            <a:off x="496799" y="1461599"/>
            <a:ext cx="3074399" cy="964800"/>
          </a:xfrm>
          <a:prstGeom prst="rect">
            <a:avLst/>
          </a:prstGeom>
          <a:noFill/>
        </p:spPr>
        <p:txBody>
          <a:bodyPr wrap="square" lIns="0" tIns="0">
            <a:spAutoFit/>
          </a:bodyPr>
          <a:lstStyle/>
          <a:p>
            <a:r>
              <a:rPr sz="1200">
                <a:solidFill>
                  <a:srgbClr val="000000"/>
                </a:solidFill>
                <a:latin typeface="Aptos"/>
              </a:rPr>
              <a:t>The financial insights in this report define how cloud costs, optimization opportunities and financial outcomes have been modelled throughout this report.</a:t>
            </a:r>
          </a:p>
        </p:txBody>
      </p:sp>
      <p:sp>
        <p:nvSpPr>
          <p:cNvPr id="11" name="TextBox 10"/>
          <p:cNvSpPr txBox="1"/>
          <p:nvPr/>
        </p:nvSpPr>
        <p:spPr>
          <a:xfrm>
            <a:off x="698400" y="2566800"/>
            <a:ext cx="2653200" cy="1004400"/>
          </a:xfrm>
          <a:prstGeom prst="rect">
            <a:avLst/>
          </a:prstGeom>
          <a:noFill/>
        </p:spPr>
        <p:txBody>
          <a:bodyPr wrap="square" lIns="0" tIns="0">
            <a:spAutoFit/>
          </a:bodyPr>
          <a:lstStyle/>
          <a:p>
            <a:r>
              <a:rPr sz="1200" b="1">
                <a:solidFill>
                  <a:srgbClr val="2A2A38"/>
                </a:solidFill>
                <a:latin typeface="Segoe UI"/>
              </a:rPr>
              <a:t>You're</a:t>
            </a:r>
            <a:r>
              <a:rPr sz="1200">
                <a:solidFill>
                  <a:srgbClr val="2A2A38"/>
                </a:solidFill>
                <a:latin typeface="Segoe UI"/>
              </a:rPr>
              <a:t> </a:t>
            </a:r>
            <a:r>
              <a:rPr sz="1200" b="1">
                <a:solidFill>
                  <a:srgbClr val="2A2A38"/>
                </a:solidFill>
                <a:latin typeface="Segoe UI"/>
              </a:rPr>
              <a:t>in Control</a:t>
            </a:r>
            <a:r>
              <a:rPr sz="1200">
                <a:solidFill>
                  <a:srgbClr val="2A2A38"/>
                </a:solidFill>
                <a:latin typeface="Segoe UI"/>
              </a:rPr>
              <a:t>
</a:t>
            </a:r>
            <a:r>
              <a:rPr sz="1000">
                <a:solidFill>
                  <a:srgbClr val="2A2A38"/>
                </a:solidFill>
                <a:latin typeface="Segoe UI"/>
              </a:rPr>
              <a:t>Every assumption in this report is fully configurable in Dr Migrate. Update pricing, optimization preferences and deployment assumptions to instantly regenerate financial models.</a:t>
            </a:r>
          </a:p>
        </p:txBody>
      </p:sp>
      <p:sp>
        <p:nvSpPr>
          <p:cNvPr id="12" name="TextBox 11"/>
          <p:cNvSpPr txBox="1"/>
          <p:nvPr/>
        </p:nvSpPr>
        <p:spPr>
          <a:xfrm>
            <a:off x="496799" y="4852800"/>
            <a:ext cx="3060000" cy="572400"/>
          </a:xfrm>
          <a:prstGeom prst="rect">
            <a:avLst/>
          </a:prstGeom>
          <a:noFill/>
        </p:spPr>
        <p:txBody>
          <a:bodyPr wrap="square" lIns="0" tIns="0">
            <a:spAutoFit/>
          </a:bodyPr>
          <a:lstStyle/>
          <a:p>
            <a:r>
              <a:rPr sz="1050">
                <a:solidFill>
                  <a:srgbClr val="000000"/>
                </a:solidFill>
                <a:latin typeface="Aptos"/>
              </a:rPr>
              <a:t>Estimated using industry benchmarks and workload assumptions. Update these values in Dr Migrate to model your own environment.</a:t>
            </a:r>
          </a:p>
        </p:txBody>
      </p:sp>
      <p:pic>
        <p:nvPicPr>
          <p:cNvPr id="13" name="Picture 12" descr="Cost Model Configuration Azure Costing.png"/>
          <p:cNvPicPr>
            <a:picLocks noChangeAspect="1"/>
          </p:cNvPicPr>
          <p:nvPr/>
        </p:nvPicPr>
        <p:blipFill>
          <a:blip r:embed="rId4"/>
          <a:stretch>
            <a:fillRect/>
          </a:stretch>
        </p:blipFill>
        <p:spPr>
          <a:xfrm>
            <a:off x="4039200" y="763200"/>
            <a:ext cx="7783200" cy="5715371"/>
          </a:xfrm>
          <a:prstGeom prst="rect">
            <a:avLst/>
          </a:prstGeom>
        </p:spPr>
      </p:pic>
      <p:pic>
        <p:nvPicPr>
          <p:cNvPr id="14" name="Picture 13" descr="Cost Model Configuration On-Premises Benchmark.png"/>
          <p:cNvPicPr>
            <a:picLocks noChangeAspect="1"/>
          </p:cNvPicPr>
          <p:nvPr/>
        </p:nvPicPr>
        <p:blipFill>
          <a:blip r:embed="rId5"/>
          <a:stretch>
            <a:fillRect/>
          </a:stretch>
        </p:blipFill>
        <p:spPr>
          <a:xfrm>
            <a:off x="392400" y="3848400"/>
            <a:ext cx="2772000" cy="682069"/>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8800"/>
            <a:ext cx="349200" cy="61200"/>
          </a:xfrm>
          <a:prstGeom prst="rect">
            <a:avLst/>
          </a:prstGeom>
          <a:noFill/>
        </p:spPr>
        <p:txBody>
          <a:bodyPr wrap="square" lIns="0" tIns="0">
            <a:spAutoFit/>
          </a:bodyPr>
          <a:lstStyle/>
          <a:p>
            <a:r>
              <a:rPr sz="100">
                <a:solidFill>
                  <a:srgbClr val="E6E6E6"/>
                </a:solidFill>
                <a:latin typeface="Segoe UI"/>
              </a:rPr>
              <a:t>3ED903B4-1806-405F-8B34-122ED1D0935B</a:t>
            </a:r>
          </a:p>
        </p:txBody>
      </p:sp>
      <p:pic>
        <p:nvPicPr>
          <p:cNvPr id="3" name="Picture 2" descr="Slide Master 3.png"/>
          <p:cNvPicPr>
            <a:picLocks noChangeAspect="1"/>
          </p:cNvPicPr>
          <p:nvPr/>
        </p:nvPicPr>
        <p:blipFill>
          <a:blip r:embed="rId2"/>
          <a:stretch>
            <a:fillRect/>
          </a:stretch>
        </p:blipFill>
        <p:spPr>
          <a:xfrm>
            <a:off x="0" y="-32400"/>
            <a:ext cx="12193200" cy="6890400"/>
          </a:xfrm>
          <a:prstGeom prst="rect">
            <a:avLst/>
          </a:prstGeom>
        </p:spPr>
      </p:pic>
      <p:pic>
        <p:nvPicPr>
          <p:cNvPr id="4" name="Picture 3" descr="Current Environment Baseline Cover Page.png"/>
          <p:cNvPicPr>
            <a:picLocks noChangeAspect="1"/>
          </p:cNvPicPr>
          <p:nvPr/>
        </p:nvPicPr>
        <p:blipFill>
          <a:blip r:embed="rId3"/>
          <a:stretch>
            <a:fillRect/>
          </a:stretch>
        </p:blipFill>
        <p:spPr>
          <a:xfrm>
            <a:off x="0" y="0"/>
            <a:ext cx="12193200" cy="6858000"/>
          </a:xfrm>
          <a:prstGeom prst="rect">
            <a:avLst/>
          </a:prstGeom>
        </p:spPr>
      </p:pic>
      <p:sp>
        <p:nvSpPr>
          <p:cNvPr id="5" name="TextBox 4"/>
          <p:cNvSpPr txBox="1"/>
          <p:nvPr/>
        </p:nvSpPr>
        <p:spPr>
          <a:xfrm>
            <a:off x="964800" y="2818800"/>
            <a:ext cx="7632000" cy="547200"/>
          </a:xfrm>
          <a:prstGeom prst="rect">
            <a:avLst/>
          </a:prstGeom>
          <a:noFill/>
        </p:spPr>
        <p:txBody>
          <a:bodyPr wrap="square" lIns="0" tIns="0">
            <a:spAutoFit/>
          </a:bodyPr>
          <a:lstStyle/>
          <a:p>
            <a:r>
              <a:rPr sz="3200">
                <a:solidFill>
                  <a:srgbClr val="1B2D49"/>
                </a:solidFill>
                <a:latin typeface="Segoe UI Semibold (Headings)"/>
              </a:rPr>
              <a:t>Current Environment Baseline</a:t>
            </a:r>
          </a:p>
        </p:txBody>
      </p:sp>
      <p:sp>
        <p:nvSpPr>
          <p:cNvPr id="6" name="TextBox 5"/>
          <p:cNvSpPr txBox="1"/>
          <p:nvPr/>
        </p:nvSpPr>
        <p:spPr>
          <a:xfrm>
            <a:off x="990000" y="3441600"/>
            <a:ext cx="8254800" cy="417600"/>
          </a:xfrm>
          <a:prstGeom prst="rect">
            <a:avLst/>
          </a:prstGeom>
          <a:noFill/>
        </p:spPr>
        <p:txBody>
          <a:bodyPr wrap="square" lIns="0" tIns="0">
            <a:spAutoFit/>
          </a:bodyPr>
          <a:lstStyle/>
          <a:p>
            <a:r>
              <a:rPr sz="1200">
                <a:solidFill>
                  <a:srgbClr val="000000"/>
                </a:solidFill>
                <a:latin typeface="Segoe UI"/>
              </a:rPr>
              <a:t>A clear view of your infrastructure, application estate, and technology risks - forming the foundation for migration and modernization decisions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8800"/>
            <a:ext cx="349200" cy="61200"/>
          </a:xfrm>
          <a:prstGeom prst="rect">
            <a:avLst/>
          </a:prstGeom>
          <a:noFill/>
        </p:spPr>
        <p:txBody>
          <a:bodyPr wrap="square" lIns="0" tIns="0">
            <a:spAutoFit/>
          </a:bodyPr>
          <a:lstStyle/>
          <a:p>
            <a:r>
              <a:rPr sz="100">
                <a:solidFill>
                  <a:srgbClr val="E6E6E6"/>
                </a:solidFill>
                <a:latin typeface="Segoe UI"/>
              </a:rPr>
              <a:t>072A9C48-08E1-4630-8541-61CCC4A18002</a:t>
            </a:r>
          </a:p>
        </p:txBody>
      </p:sp>
      <p:pic>
        <p:nvPicPr>
          <p:cNvPr id="3" name="Picture 2" descr="Slide Master 4.png"/>
          <p:cNvPicPr>
            <a:picLocks noChangeAspect="1"/>
          </p:cNvPicPr>
          <p:nvPr/>
        </p:nvPicPr>
        <p:blipFill>
          <a:blip r:embed="rId2"/>
          <a:stretch>
            <a:fillRect/>
          </a:stretch>
        </p:blipFill>
        <p:spPr>
          <a:xfrm>
            <a:off x="0" y="-25200"/>
            <a:ext cx="12193200" cy="6883200"/>
          </a:xfrm>
          <a:prstGeom prst="rect">
            <a:avLst/>
          </a:prstGeom>
        </p:spPr>
      </p:pic>
      <p:pic>
        <p:nvPicPr>
          <p:cNvPr id="4" name="Picture 3" descr="Your Estate Overview.png"/>
          <p:cNvPicPr>
            <a:picLocks noChangeAspect="1"/>
          </p:cNvPicPr>
          <p:nvPr/>
        </p:nvPicPr>
        <p:blipFill>
          <a:blip r:embed="rId3"/>
          <a:stretch>
            <a:fillRect/>
          </a:stretch>
        </p:blipFill>
        <p:spPr>
          <a:xfrm>
            <a:off x="0" y="0"/>
            <a:ext cx="12193200" cy="6858000"/>
          </a:xfrm>
          <a:prstGeom prst="rect">
            <a:avLst/>
          </a:prstGeom>
        </p:spPr>
      </p:pic>
      <p:sp>
        <p:nvSpPr>
          <p:cNvPr id="5" name="TextBox 4"/>
          <p:cNvSpPr txBox="1"/>
          <p:nvPr/>
        </p:nvSpPr>
        <p:spPr>
          <a:xfrm>
            <a:off x="10476000" y="201600"/>
            <a:ext cx="864000" cy="201600"/>
          </a:xfrm>
          <a:prstGeom prst="rect">
            <a:avLst/>
          </a:prstGeom>
          <a:noFill/>
        </p:spPr>
        <p:txBody>
          <a:bodyPr wrap="square" lIns="0" tIns="0">
            <a:spAutoFit/>
          </a:bodyPr>
          <a:lstStyle/>
          <a:p>
            <a:r>
              <a:rPr sz="750">
                <a:solidFill>
                  <a:srgbClr val="000000"/>
                </a:solidFill>
                <a:latin typeface="Aptos"/>
              </a:rPr>
              <a:t>Estate Explorer</a:t>
            </a:r>
          </a:p>
        </p:txBody>
      </p:sp>
      <p:sp>
        <p:nvSpPr>
          <p:cNvPr id="6" name="TextBox 5"/>
          <p:cNvSpPr txBox="1"/>
          <p:nvPr/>
        </p:nvSpPr>
        <p:spPr>
          <a:xfrm>
            <a:off x="11199600" y="190800"/>
            <a:ext cx="100800" cy="165600"/>
          </a:xfrm>
          <a:prstGeom prst="rect">
            <a:avLst/>
          </a:prstGeom>
          <a:noFill/>
        </p:spPr>
        <p:txBody>
          <a:bodyPr wrap="square" lIns="0" tIns="0">
            <a:spAutoFit/>
          </a:bodyPr>
          <a:lstStyle/>
          <a:p>
            <a:r>
              <a:rPr sz="800">
                <a:solidFill>
                  <a:srgbClr val="000000"/>
                </a:solidFill>
                <a:latin typeface="Segoe UI"/>
              </a:rPr>
              <a:t>&gt;</a:t>
            </a:r>
          </a:p>
        </p:txBody>
      </p:sp>
      <p:sp>
        <p:nvSpPr>
          <p:cNvPr id="7" name="TextBox 6"/>
          <p:cNvSpPr txBox="1"/>
          <p:nvPr/>
        </p:nvSpPr>
        <p:spPr>
          <a:xfrm>
            <a:off x="11354400" y="201600"/>
            <a:ext cx="597600" cy="201600"/>
          </a:xfrm>
          <a:prstGeom prst="rect">
            <a:avLst/>
          </a:prstGeom>
          <a:noFill/>
        </p:spPr>
        <p:txBody>
          <a:bodyPr wrap="square" lIns="0" tIns="0">
            <a:spAutoFit/>
          </a:bodyPr>
          <a:lstStyle/>
          <a:p>
            <a:r>
              <a:rPr sz="750">
                <a:solidFill>
                  <a:srgbClr val="000000"/>
                </a:solidFill>
                <a:latin typeface="Aptos"/>
              </a:rPr>
              <a:t>Overview</a:t>
            </a:r>
          </a:p>
        </p:txBody>
      </p:sp>
      <p:sp>
        <p:nvSpPr>
          <p:cNvPr id="8" name="TextBox 7"/>
          <p:cNvSpPr txBox="1"/>
          <p:nvPr/>
        </p:nvSpPr>
        <p:spPr>
          <a:xfrm>
            <a:off x="342000" y="331200"/>
            <a:ext cx="11199600" cy="417600"/>
          </a:xfrm>
          <a:prstGeom prst="rect">
            <a:avLst/>
          </a:prstGeom>
          <a:noFill/>
        </p:spPr>
        <p:txBody>
          <a:bodyPr wrap="square" lIns="0" tIns="0">
            <a:spAutoFit/>
          </a:bodyPr>
          <a:lstStyle/>
          <a:p>
            <a:r>
              <a:rPr sz="2400">
                <a:solidFill>
                  <a:srgbClr val="1B2D49"/>
                </a:solidFill>
                <a:latin typeface="Segoe UI Semibold (Headings)"/>
              </a:rPr>
              <a:t>Your Estate Overview</a:t>
            </a:r>
          </a:p>
        </p:txBody>
      </p:sp>
      <p:sp>
        <p:nvSpPr>
          <p:cNvPr id="9" name="TextBox 8"/>
          <p:cNvSpPr txBox="1"/>
          <p:nvPr/>
        </p:nvSpPr>
        <p:spPr>
          <a:xfrm>
            <a:off x="342000" y="763200"/>
            <a:ext cx="11581200" cy="406799"/>
          </a:xfrm>
          <a:prstGeom prst="rect">
            <a:avLst/>
          </a:prstGeom>
          <a:noFill/>
        </p:spPr>
        <p:txBody>
          <a:bodyPr wrap="square" lIns="0" tIns="0">
            <a:spAutoFit/>
          </a:bodyPr>
          <a:lstStyle/>
          <a:p>
            <a:r>
              <a:rPr sz="1200">
                <a:solidFill>
                  <a:srgbClr val="000000"/>
                </a:solidFill>
                <a:latin typeface="Segoe UI"/>
              </a:rPr>
              <a:t>This snapshot summarizes the size, health, risks, and modernization opportunities across your environment.</a:t>
            </a:r>
          </a:p>
        </p:txBody>
      </p:sp>
      <p:pic>
        <p:nvPicPr>
          <p:cNvPr id="10" name="Picture 9" descr="Your Estate Overview.png"/>
          <p:cNvPicPr>
            <a:picLocks noChangeAspect="1"/>
          </p:cNvPicPr>
          <p:nvPr/>
        </p:nvPicPr>
        <p:blipFill>
          <a:blip r:embed="rId4"/>
          <a:stretch>
            <a:fillRect/>
          </a:stretch>
        </p:blipFill>
        <p:spPr>
          <a:xfrm>
            <a:off x="367200" y="1303200"/>
            <a:ext cx="11458800" cy="4044968"/>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8800"/>
            <a:ext cx="349200" cy="61200"/>
          </a:xfrm>
          <a:prstGeom prst="rect">
            <a:avLst/>
          </a:prstGeom>
          <a:noFill/>
        </p:spPr>
        <p:txBody>
          <a:bodyPr wrap="square" lIns="0" tIns="0">
            <a:spAutoFit/>
          </a:bodyPr>
          <a:lstStyle/>
          <a:p>
            <a:r>
              <a:rPr sz="100">
                <a:solidFill>
                  <a:srgbClr val="E6E6E6"/>
                </a:solidFill>
                <a:latin typeface="Segoe UI"/>
              </a:rPr>
              <a:t>16E99298-2BE6-4F4D-9BFC-A3C0F8CE0F6D</a:t>
            </a:r>
          </a:p>
        </p:txBody>
      </p:sp>
      <p:pic>
        <p:nvPicPr>
          <p:cNvPr id="3" name="Picture 2" descr="Slide Master 5.png"/>
          <p:cNvPicPr>
            <a:picLocks noChangeAspect="1"/>
          </p:cNvPicPr>
          <p:nvPr/>
        </p:nvPicPr>
        <p:blipFill>
          <a:blip r:embed="rId2"/>
          <a:stretch>
            <a:fillRect/>
          </a:stretch>
        </p:blipFill>
        <p:spPr>
          <a:xfrm>
            <a:off x="0" y="-18000"/>
            <a:ext cx="12193200" cy="6876000"/>
          </a:xfrm>
          <a:prstGeom prst="rect">
            <a:avLst/>
          </a:prstGeom>
        </p:spPr>
      </p:pic>
      <p:pic>
        <p:nvPicPr>
          <p:cNvPr id="4" name="Picture 3" descr="Application Portfolio.png"/>
          <p:cNvPicPr>
            <a:picLocks noChangeAspect="1"/>
          </p:cNvPicPr>
          <p:nvPr/>
        </p:nvPicPr>
        <p:blipFill>
          <a:blip r:embed="rId3"/>
          <a:stretch>
            <a:fillRect/>
          </a:stretch>
        </p:blipFill>
        <p:spPr>
          <a:xfrm>
            <a:off x="0" y="0"/>
            <a:ext cx="12193200" cy="6858000"/>
          </a:xfrm>
          <a:prstGeom prst="rect">
            <a:avLst/>
          </a:prstGeom>
        </p:spPr>
      </p:pic>
      <p:sp>
        <p:nvSpPr>
          <p:cNvPr id="5" name="TextBox 4"/>
          <p:cNvSpPr txBox="1"/>
          <p:nvPr/>
        </p:nvSpPr>
        <p:spPr>
          <a:xfrm>
            <a:off x="10260000" y="201600"/>
            <a:ext cx="928800" cy="201600"/>
          </a:xfrm>
          <a:prstGeom prst="rect">
            <a:avLst/>
          </a:prstGeom>
          <a:noFill/>
        </p:spPr>
        <p:txBody>
          <a:bodyPr wrap="square" lIns="0" tIns="0">
            <a:spAutoFit/>
          </a:bodyPr>
          <a:lstStyle/>
          <a:p>
            <a:r>
              <a:rPr sz="750">
                <a:solidFill>
                  <a:srgbClr val="000000"/>
                </a:solidFill>
                <a:latin typeface="Aptos"/>
              </a:rPr>
              <a:t>Workload Mapping</a:t>
            </a:r>
          </a:p>
        </p:txBody>
      </p:sp>
      <p:sp>
        <p:nvSpPr>
          <p:cNvPr id="6" name="TextBox 5"/>
          <p:cNvSpPr txBox="1"/>
          <p:nvPr/>
        </p:nvSpPr>
        <p:spPr>
          <a:xfrm>
            <a:off x="11149200" y="190800"/>
            <a:ext cx="100800" cy="165600"/>
          </a:xfrm>
          <a:prstGeom prst="rect">
            <a:avLst/>
          </a:prstGeom>
          <a:noFill/>
        </p:spPr>
        <p:txBody>
          <a:bodyPr wrap="square" lIns="0" tIns="0">
            <a:spAutoFit/>
          </a:bodyPr>
          <a:lstStyle/>
          <a:p>
            <a:r>
              <a:rPr sz="800">
                <a:solidFill>
                  <a:srgbClr val="000000"/>
                </a:solidFill>
                <a:latin typeface="Segoe UI"/>
              </a:rPr>
              <a:t>&gt;</a:t>
            </a:r>
          </a:p>
        </p:txBody>
      </p:sp>
      <p:sp>
        <p:nvSpPr>
          <p:cNvPr id="7" name="TextBox 6"/>
          <p:cNvSpPr txBox="1"/>
          <p:nvPr/>
        </p:nvSpPr>
        <p:spPr>
          <a:xfrm>
            <a:off x="11314800" y="201600"/>
            <a:ext cx="633600" cy="201600"/>
          </a:xfrm>
          <a:prstGeom prst="rect">
            <a:avLst/>
          </a:prstGeom>
          <a:noFill/>
        </p:spPr>
        <p:txBody>
          <a:bodyPr wrap="square" lIns="0" tIns="0">
            <a:spAutoFit/>
          </a:bodyPr>
          <a:lstStyle/>
          <a:p>
            <a:r>
              <a:rPr sz="750">
                <a:solidFill>
                  <a:srgbClr val="000000"/>
                </a:solidFill>
                <a:latin typeface="Aptos"/>
              </a:rPr>
              <a:t>Auto-Detect</a:t>
            </a:r>
          </a:p>
        </p:txBody>
      </p:sp>
      <p:sp>
        <p:nvSpPr>
          <p:cNvPr id="8" name="TextBox 7"/>
          <p:cNvSpPr txBox="1"/>
          <p:nvPr/>
        </p:nvSpPr>
        <p:spPr>
          <a:xfrm>
            <a:off x="342000" y="331200"/>
            <a:ext cx="11199600" cy="417600"/>
          </a:xfrm>
          <a:prstGeom prst="rect">
            <a:avLst/>
          </a:prstGeom>
          <a:noFill/>
        </p:spPr>
        <p:txBody>
          <a:bodyPr wrap="square" lIns="0" tIns="0">
            <a:spAutoFit/>
          </a:bodyPr>
          <a:lstStyle/>
          <a:p>
            <a:r>
              <a:rPr sz="2400">
                <a:solidFill>
                  <a:srgbClr val="1B2D49"/>
                </a:solidFill>
                <a:latin typeface="Segoe UI Semibold (Headings)"/>
              </a:rPr>
              <a:t>Application Portfolio</a:t>
            </a:r>
          </a:p>
        </p:txBody>
      </p:sp>
      <p:sp>
        <p:nvSpPr>
          <p:cNvPr id="9" name="TextBox 8"/>
          <p:cNvSpPr txBox="1"/>
          <p:nvPr/>
        </p:nvSpPr>
        <p:spPr>
          <a:xfrm>
            <a:off x="342000" y="813599"/>
            <a:ext cx="11581200" cy="417600"/>
          </a:xfrm>
          <a:prstGeom prst="rect">
            <a:avLst/>
          </a:prstGeom>
          <a:noFill/>
        </p:spPr>
        <p:txBody>
          <a:bodyPr wrap="square" lIns="0" tIns="0">
            <a:spAutoFit/>
          </a:bodyPr>
          <a:lstStyle/>
          <a:p>
            <a:r>
              <a:rPr sz="1200">
                <a:solidFill>
                  <a:srgbClr val="000000"/>
                </a:solidFill>
                <a:latin typeface="Segoe UI"/>
              </a:rPr>
              <a:t>Your environment has been catalogued across key technology domains using a combination of our pattern recognition engine and any user-supplied application mappings. These detected technologies form the foundation for assessing modernization opportunities, migration suitability, and potential risks throughout this report.</a:t>
            </a:r>
          </a:p>
        </p:txBody>
      </p:sp>
      <p:pic>
        <p:nvPicPr>
          <p:cNvPr id="10" name="Picture 9" descr="Application Portfolio Applications in Portfolio.png"/>
          <p:cNvPicPr>
            <a:picLocks noChangeAspect="1"/>
          </p:cNvPicPr>
          <p:nvPr/>
        </p:nvPicPr>
        <p:blipFill>
          <a:blip r:embed="rId4"/>
          <a:stretch>
            <a:fillRect/>
          </a:stretch>
        </p:blipFill>
        <p:spPr>
          <a:xfrm>
            <a:off x="237600" y="1450800"/>
            <a:ext cx="11520000" cy="691200"/>
          </a:xfrm>
          <a:prstGeom prst="rect">
            <a:avLst/>
          </a:prstGeom>
        </p:spPr>
      </p:pic>
      <p:pic>
        <p:nvPicPr>
          <p:cNvPr id="11" name="Picture 10" descr="Application Portfolio Detected Workloads by Category.png"/>
          <p:cNvPicPr>
            <a:picLocks noChangeAspect="1"/>
          </p:cNvPicPr>
          <p:nvPr/>
        </p:nvPicPr>
        <p:blipFill>
          <a:blip r:embed="rId5"/>
          <a:stretch>
            <a:fillRect/>
          </a:stretch>
        </p:blipFill>
        <p:spPr>
          <a:xfrm>
            <a:off x="316800" y="2394000"/>
            <a:ext cx="11563200" cy="2886707"/>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8800"/>
            <a:ext cx="349200" cy="61200"/>
          </a:xfrm>
          <a:prstGeom prst="rect">
            <a:avLst/>
          </a:prstGeom>
          <a:noFill/>
        </p:spPr>
        <p:txBody>
          <a:bodyPr wrap="square" lIns="0" tIns="0">
            <a:spAutoFit/>
          </a:bodyPr>
          <a:lstStyle/>
          <a:p>
            <a:r>
              <a:rPr sz="100">
                <a:solidFill>
                  <a:srgbClr val="E6E6E6"/>
                </a:solidFill>
                <a:latin typeface="Segoe UI"/>
              </a:rPr>
              <a:t>4CF01F4E-DCFB-452B-95F5-DEF0C62F78C6</a:t>
            </a:r>
          </a:p>
        </p:txBody>
      </p:sp>
      <p:pic>
        <p:nvPicPr>
          <p:cNvPr id="3" name="Picture 2" descr="Slide Master 5.png"/>
          <p:cNvPicPr>
            <a:picLocks noChangeAspect="1"/>
          </p:cNvPicPr>
          <p:nvPr/>
        </p:nvPicPr>
        <p:blipFill>
          <a:blip r:embed="rId2"/>
          <a:stretch>
            <a:fillRect/>
          </a:stretch>
        </p:blipFill>
        <p:spPr>
          <a:xfrm>
            <a:off x="0" y="-18000"/>
            <a:ext cx="12193200" cy="6876000"/>
          </a:xfrm>
          <a:prstGeom prst="rect">
            <a:avLst/>
          </a:prstGeom>
        </p:spPr>
      </p:pic>
      <p:pic>
        <p:nvPicPr>
          <p:cNvPr id="4" name="Picture 3" descr="Your Estate Overview.png"/>
          <p:cNvPicPr>
            <a:picLocks noChangeAspect="1"/>
          </p:cNvPicPr>
          <p:nvPr/>
        </p:nvPicPr>
        <p:blipFill>
          <a:blip r:embed="rId3"/>
          <a:stretch>
            <a:fillRect/>
          </a:stretch>
        </p:blipFill>
        <p:spPr>
          <a:xfrm>
            <a:off x="0" y="0"/>
            <a:ext cx="12193200" cy="6858000"/>
          </a:xfrm>
          <a:prstGeom prst="rect">
            <a:avLst/>
          </a:prstGeom>
        </p:spPr>
      </p:pic>
      <p:sp>
        <p:nvSpPr>
          <p:cNvPr id="5" name="TextBox 4"/>
          <p:cNvSpPr txBox="1"/>
          <p:nvPr/>
        </p:nvSpPr>
        <p:spPr>
          <a:xfrm>
            <a:off x="10490400" y="201600"/>
            <a:ext cx="864000" cy="201600"/>
          </a:xfrm>
          <a:prstGeom prst="rect">
            <a:avLst/>
          </a:prstGeom>
          <a:noFill/>
        </p:spPr>
        <p:txBody>
          <a:bodyPr wrap="square" lIns="0" tIns="0">
            <a:spAutoFit/>
          </a:bodyPr>
          <a:lstStyle/>
          <a:p>
            <a:r>
              <a:rPr sz="750">
                <a:solidFill>
                  <a:srgbClr val="000000"/>
                </a:solidFill>
                <a:latin typeface="Aptos"/>
              </a:rPr>
              <a:t>Estate Explorer</a:t>
            </a:r>
          </a:p>
        </p:txBody>
      </p:sp>
      <p:sp>
        <p:nvSpPr>
          <p:cNvPr id="6" name="TextBox 5"/>
          <p:cNvSpPr txBox="1"/>
          <p:nvPr/>
        </p:nvSpPr>
        <p:spPr>
          <a:xfrm>
            <a:off x="11199600" y="190800"/>
            <a:ext cx="100800" cy="165600"/>
          </a:xfrm>
          <a:prstGeom prst="rect">
            <a:avLst/>
          </a:prstGeom>
          <a:noFill/>
        </p:spPr>
        <p:txBody>
          <a:bodyPr wrap="square" lIns="0" tIns="0">
            <a:spAutoFit/>
          </a:bodyPr>
          <a:lstStyle/>
          <a:p>
            <a:r>
              <a:rPr sz="800">
                <a:solidFill>
                  <a:srgbClr val="000000"/>
                </a:solidFill>
                <a:latin typeface="Segoe UI"/>
              </a:rPr>
              <a:t>&gt;</a:t>
            </a:r>
          </a:p>
        </p:txBody>
      </p:sp>
      <p:sp>
        <p:nvSpPr>
          <p:cNvPr id="7" name="TextBox 6"/>
          <p:cNvSpPr txBox="1"/>
          <p:nvPr/>
        </p:nvSpPr>
        <p:spPr>
          <a:xfrm>
            <a:off x="11365200" y="201600"/>
            <a:ext cx="658800" cy="201600"/>
          </a:xfrm>
          <a:prstGeom prst="rect">
            <a:avLst/>
          </a:prstGeom>
          <a:noFill/>
        </p:spPr>
        <p:txBody>
          <a:bodyPr wrap="square" lIns="0" tIns="0">
            <a:spAutoFit/>
          </a:bodyPr>
          <a:lstStyle/>
          <a:p>
            <a:r>
              <a:rPr sz="750">
                <a:solidFill>
                  <a:srgbClr val="000000"/>
                </a:solidFill>
                <a:latin typeface="Aptos"/>
              </a:rPr>
              <a:t>Technologies</a:t>
            </a:r>
          </a:p>
        </p:txBody>
      </p:sp>
      <p:sp>
        <p:nvSpPr>
          <p:cNvPr id="8" name="TextBox 7"/>
          <p:cNvSpPr txBox="1"/>
          <p:nvPr/>
        </p:nvSpPr>
        <p:spPr>
          <a:xfrm>
            <a:off x="342000" y="331200"/>
            <a:ext cx="11199600" cy="417600"/>
          </a:xfrm>
          <a:prstGeom prst="rect">
            <a:avLst/>
          </a:prstGeom>
          <a:noFill/>
        </p:spPr>
        <p:txBody>
          <a:bodyPr wrap="square" lIns="0" tIns="0">
            <a:spAutoFit/>
          </a:bodyPr>
          <a:lstStyle/>
          <a:p>
            <a:r>
              <a:rPr sz="2400">
                <a:solidFill>
                  <a:srgbClr val="1B2D49"/>
                </a:solidFill>
                <a:latin typeface="Segoe UI Semibold (Headings)"/>
              </a:rPr>
              <a:t>Technology Domains Analyzed  </a:t>
            </a:r>
          </a:p>
        </p:txBody>
      </p:sp>
      <p:sp>
        <p:nvSpPr>
          <p:cNvPr id="9" name="TextBox 8"/>
          <p:cNvSpPr txBox="1"/>
          <p:nvPr/>
        </p:nvSpPr>
        <p:spPr>
          <a:xfrm>
            <a:off x="342000" y="799200"/>
            <a:ext cx="11581200" cy="417600"/>
          </a:xfrm>
          <a:prstGeom prst="rect">
            <a:avLst/>
          </a:prstGeom>
          <a:noFill/>
        </p:spPr>
        <p:txBody>
          <a:bodyPr wrap="square" lIns="0" tIns="0">
            <a:spAutoFit/>
          </a:bodyPr>
          <a:lstStyle/>
          <a:p>
            <a:r>
              <a:rPr sz="1200">
                <a:solidFill>
                  <a:srgbClr val="000000"/>
                </a:solidFill>
                <a:latin typeface="Segoe UI"/>
              </a:rPr>
              <a:t>Technologies discovered across your environment have been grouped into logical domains to simplify analysis, identify trends, and prioritize modernization opportunities. These domains form the foundation for the modernization and risk insights presented throughout this report.</a:t>
            </a:r>
          </a:p>
        </p:txBody>
      </p:sp>
      <p:pic>
        <p:nvPicPr>
          <p:cNvPr id="10" name="Picture 9" descr="Technology Domains Analyzed Overview.png"/>
          <p:cNvPicPr>
            <a:picLocks noChangeAspect="1"/>
          </p:cNvPicPr>
          <p:nvPr/>
        </p:nvPicPr>
        <p:blipFill>
          <a:blip r:embed="rId4"/>
          <a:stretch>
            <a:fillRect/>
          </a:stretch>
        </p:blipFill>
        <p:spPr>
          <a:xfrm>
            <a:off x="331200" y="1483200"/>
            <a:ext cx="11365200" cy="3891941"/>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8800"/>
            <a:ext cx="349200" cy="61200"/>
          </a:xfrm>
          <a:prstGeom prst="rect">
            <a:avLst/>
          </a:prstGeom>
          <a:noFill/>
        </p:spPr>
        <p:txBody>
          <a:bodyPr wrap="square" lIns="0" tIns="0">
            <a:spAutoFit/>
          </a:bodyPr>
          <a:lstStyle/>
          <a:p>
            <a:r>
              <a:rPr sz="100">
                <a:solidFill>
                  <a:srgbClr val="E6E6E6"/>
                </a:solidFill>
                <a:latin typeface="Segoe UI"/>
              </a:rPr>
              <a:t>F1A0DE5A-9BEE-45CC-9C95-704174C58D8C</a:t>
            </a:r>
          </a:p>
        </p:txBody>
      </p:sp>
      <p:pic>
        <p:nvPicPr>
          <p:cNvPr id="3" name="Picture 2" descr="Slide Master 3.png"/>
          <p:cNvPicPr>
            <a:picLocks noChangeAspect="1"/>
          </p:cNvPicPr>
          <p:nvPr/>
        </p:nvPicPr>
        <p:blipFill>
          <a:blip r:embed="rId2"/>
          <a:stretch>
            <a:fillRect/>
          </a:stretch>
        </p:blipFill>
        <p:spPr>
          <a:xfrm>
            <a:off x="0" y="-32400"/>
            <a:ext cx="12193200" cy="6890400"/>
          </a:xfrm>
          <a:prstGeom prst="rect">
            <a:avLst/>
          </a:prstGeom>
        </p:spPr>
      </p:pic>
      <p:pic>
        <p:nvPicPr>
          <p:cNvPr id="4" name="Picture 3" descr="Migration Decisions Cover Page.png"/>
          <p:cNvPicPr>
            <a:picLocks noChangeAspect="1"/>
          </p:cNvPicPr>
          <p:nvPr/>
        </p:nvPicPr>
        <p:blipFill>
          <a:blip r:embed="rId3"/>
          <a:stretch>
            <a:fillRect/>
          </a:stretch>
        </p:blipFill>
        <p:spPr>
          <a:xfrm>
            <a:off x="0" y="0"/>
            <a:ext cx="12193200" cy="6858000"/>
          </a:xfrm>
          <a:prstGeom prst="rect">
            <a:avLst/>
          </a:prstGeom>
        </p:spPr>
      </p:pic>
      <p:sp>
        <p:nvSpPr>
          <p:cNvPr id="5" name="TextBox 4"/>
          <p:cNvSpPr txBox="1"/>
          <p:nvPr/>
        </p:nvSpPr>
        <p:spPr>
          <a:xfrm>
            <a:off x="979200" y="2768400"/>
            <a:ext cx="7632000" cy="547200"/>
          </a:xfrm>
          <a:prstGeom prst="rect">
            <a:avLst/>
          </a:prstGeom>
          <a:noFill/>
        </p:spPr>
        <p:txBody>
          <a:bodyPr wrap="square" lIns="0" tIns="0">
            <a:spAutoFit/>
          </a:bodyPr>
          <a:lstStyle/>
          <a:p>
            <a:r>
              <a:rPr sz="3200">
                <a:solidFill>
                  <a:srgbClr val="1B2D49"/>
                </a:solidFill>
                <a:latin typeface="Segoe UI Semibold (Headings)"/>
              </a:rPr>
              <a:t>Migration Decisions &amp; Outcomes</a:t>
            </a:r>
          </a:p>
        </p:txBody>
      </p:sp>
      <p:sp>
        <p:nvSpPr>
          <p:cNvPr id="6" name="TextBox 5"/>
          <p:cNvSpPr txBox="1"/>
          <p:nvPr/>
        </p:nvSpPr>
        <p:spPr>
          <a:xfrm>
            <a:off x="979200" y="3391200"/>
            <a:ext cx="7632000" cy="417600"/>
          </a:xfrm>
          <a:prstGeom prst="rect">
            <a:avLst/>
          </a:prstGeom>
          <a:noFill/>
        </p:spPr>
        <p:txBody>
          <a:bodyPr wrap="square" lIns="0" tIns="0">
            <a:spAutoFit/>
          </a:bodyPr>
          <a:lstStyle/>
          <a:p>
            <a:r>
              <a:rPr sz="1200">
                <a:solidFill>
                  <a:srgbClr val="3A3A3A"/>
                </a:solidFill>
                <a:latin typeface="Aptos"/>
              </a:rPr>
              <a:t>Defining the right migration approach for each application â€” from 6R classification to technology platform decisions.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8800"/>
            <a:ext cx="349200" cy="61200"/>
          </a:xfrm>
          <a:prstGeom prst="rect">
            <a:avLst/>
          </a:prstGeom>
          <a:noFill/>
        </p:spPr>
        <p:txBody>
          <a:bodyPr wrap="square" lIns="0" tIns="0">
            <a:spAutoFit/>
          </a:bodyPr>
          <a:lstStyle/>
          <a:p>
            <a:r>
              <a:rPr sz="100">
                <a:solidFill>
                  <a:srgbClr val="E6E6E6"/>
                </a:solidFill>
                <a:latin typeface="Segoe UI"/>
              </a:rPr>
              <a:t>B9055F2E-1F89-4D0F-A779-30076512275D</a:t>
            </a:r>
          </a:p>
        </p:txBody>
      </p:sp>
      <p:pic>
        <p:nvPicPr>
          <p:cNvPr id="3" name="Picture 2" descr="Slide Master 1.png"/>
          <p:cNvPicPr>
            <a:picLocks noChangeAspect="1"/>
          </p:cNvPicPr>
          <p:nvPr/>
        </p:nvPicPr>
        <p:blipFill>
          <a:blip r:embed="rId2"/>
          <a:stretch>
            <a:fillRect/>
          </a:stretch>
        </p:blipFill>
        <p:spPr>
          <a:xfrm>
            <a:off x="0" y="0"/>
            <a:ext cx="12193200" cy="6872400"/>
          </a:xfrm>
          <a:prstGeom prst="rect">
            <a:avLst/>
          </a:prstGeom>
        </p:spPr>
      </p:pic>
      <p:pic>
        <p:nvPicPr>
          <p:cNvPr id="4" name="Picture 3" descr="Migration Plan Overview.png"/>
          <p:cNvPicPr>
            <a:picLocks noChangeAspect="1"/>
          </p:cNvPicPr>
          <p:nvPr/>
        </p:nvPicPr>
        <p:blipFill>
          <a:blip r:embed="rId3"/>
          <a:stretch>
            <a:fillRect/>
          </a:stretch>
        </p:blipFill>
        <p:spPr>
          <a:xfrm>
            <a:off x="0" y="0"/>
            <a:ext cx="12193200" cy="6858000"/>
          </a:xfrm>
          <a:prstGeom prst="rect">
            <a:avLst/>
          </a:prstGeom>
        </p:spPr>
      </p:pic>
      <p:sp>
        <p:nvSpPr>
          <p:cNvPr id="5" name="TextBox 4"/>
          <p:cNvSpPr txBox="1"/>
          <p:nvPr/>
        </p:nvSpPr>
        <p:spPr>
          <a:xfrm>
            <a:off x="342000" y="331200"/>
            <a:ext cx="11199600" cy="417600"/>
          </a:xfrm>
          <a:prstGeom prst="rect">
            <a:avLst/>
          </a:prstGeom>
          <a:noFill/>
        </p:spPr>
        <p:txBody>
          <a:bodyPr wrap="square" lIns="0" tIns="0">
            <a:spAutoFit/>
          </a:bodyPr>
          <a:lstStyle/>
          <a:p>
            <a:r>
              <a:rPr sz="2400">
                <a:solidFill>
                  <a:srgbClr val="1B2D49"/>
                </a:solidFill>
                <a:latin typeface="Segoe UI Semibold (Headings)"/>
              </a:rPr>
              <a:t>Migration Treatment Strategy</a:t>
            </a:r>
          </a:p>
        </p:txBody>
      </p:sp>
      <p:sp>
        <p:nvSpPr>
          <p:cNvPr id="6" name="TextBox 5"/>
          <p:cNvSpPr txBox="1"/>
          <p:nvPr/>
        </p:nvSpPr>
        <p:spPr>
          <a:xfrm>
            <a:off x="342000" y="799200"/>
            <a:ext cx="11581200" cy="226800"/>
          </a:xfrm>
          <a:prstGeom prst="rect">
            <a:avLst/>
          </a:prstGeom>
          <a:noFill/>
        </p:spPr>
        <p:txBody>
          <a:bodyPr wrap="square" lIns="0" tIns="0">
            <a:spAutoFit/>
          </a:bodyPr>
          <a:lstStyle/>
          <a:p>
            <a:r>
              <a:rPr sz="1200">
                <a:solidFill>
                  <a:srgbClr val="000000"/>
                </a:solidFill>
                <a:latin typeface="Segoe UI"/>
              </a:rPr>
              <a:t>Applications have been assessed and assigned to their recommended 6R migration treatment based on business, technical, and modernization considerations.</a:t>
            </a:r>
          </a:p>
        </p:txBody>
      </p:sp>
      <p:pic>
        <p:nvPicPr>
          <p:cNvPr id="7" name="Picture 6" descr="Migration Treatment Strategy Applications Assigned.png"/>
          <p:cNvPicPr>
            <a:picLocks noChangeAspect="1"/>
          </p:cNvPicPr>
          <p:nvPr/>
        </p:nvPicPr>
        <p:blipFill>
          <a:blip r:embed="rId4"/>
          <a:stretch>
            <a:fillRect/>
          </a:stretch>
        </p:blipFill>
        <p:spPr>
          <a:xfrm>
            <a:off x="291600" y="1180800"/>
            <a:ext cx="7444800" cy="572676"/>
          </a:xfrm>
          <a:prstGeom prst="rect">
            <a:avLst/>
          </a:prstGeom>
        </p:spPr>
      </p:pic>
      <p:pic>
        <p:nvPicPr>
          <p:cNvPr id="12" name="Picture 11">
            <a:extLst>
              <a:ext uri="{FF2B5EF4-FFF2-40B4-BE49-F238E27FC236}">
                <a16:creationId xmlns:a16="http://schemas.microsoft.com/office/drawing/2014/main" id="{83B07355-BEC0-AFA6-A508-CB31F5830BFA}"/>
              </a:ext>
            </a:extLst>
          </p:cNvPr>
          <p:cNvPicPr>
            <a:picLocks noChangeAspect="1"/>
          </p:cNvPicPr>
          <p:nvPr/>
        </p:nvPicPr>
        <p:blipFill>
          <a:blip r:embed="rId5"/>
          <a:stretch>
            <a:fillRect/>
          </a:stretch>
        </p:blipFill>
        <p:spPr>
          <a:xfrm>
            <a:off x="216388" y="1797390"/>
            <a:ext cx="11833612" cy="4729410"/>
          </a:xfrm>
          <a:prstGeom prst="rect">
            <a:avLst/>
          </a:prstGeom>
        </p:spPr>
      </p:pic>
      <p:sp>
        <p:nvSpPr>
          <p:cNvPr id="9" name="Rectangle 8"/>
          <p:cNvSpPr/>
          <p:nvPr/>
        </p:nvSpPr>
        <p:spPr>
          <a:xfrm>
            <a:off x="8629200" y="4766400"/>
            <a:ext cx="3564000" cy="19692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pic>
        <p:nvPicPr>
          <p:cNvPr id="10" name="Picture 9" descr="App Portfolio.png"/>
          <p:cNvPicPr>
            <a:picLocks noChangeAspect="1"/>
          </p:cNvPicPr>
          <p:nvPr/>
        </p:nvPicPr>
        <p:blipFill>
          <a:blip r:embed="rId6"/>
          <a:stretch>
            <a:fillRect/>
          </a:stretch>
        </p:blipFill>
        <p:spPr>
          <a:xfrm>
            <a:off x="8740800" y="4849200"/>
            <a:ext cx="3236400" cy="18879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8800"/>
            <a:ext cx="349200" cy="61200"/>
          </a:xfrm>
          <a:prstGeom prst="rect">
            <a:avLst/>
          </a:prstGeom>
          <a:noFill/>
        </p:spPr>
        <p:txBody>
          <a:bodyPr wrap="square" lIns="0" tIns="0">
            <a:spAutoFit/>
          </a:bodyPr>
          <a:lstStyle/>
          <a:p>
            <a:r>
              <a:rPr sz="100">
                <a:solidFill>
                  <a:srgbClr val="E6E6E6"/>
                </a:solidFill>
                <a:latin typeface="Segoe UI"/>
              </a:rPr>
              <a:t>9A802915-A666-460A-BA2D-9D65923188E0</a:t>
            </a:r>
          </a:p>
        </p:txBody>
      </p:sp>
      <p:pic>
        <p:nvPicPr>
          <p:cNvPr id="3" name="Picture 2" descr="Slide Master 1.png"/>
          <p:cNvPicPr>
            <a:picLocks noChangeAspect="1"/>
          </p:cNvPicPr>
          <p:nvPr/>
        </p:nvPicPr>
        <p:blipFill>
          <a:blip r:embed="rId2"/>
          <a:stretch>
            <a:fillRect/>
          </a:stretch>
        </p:blipFill>
        <p:spPr>
          <a:xfrm>
            <a:off x="0" y="0"/>
            <a:ext cx="12193200" cy="6872400"/>
          </a:xfrm>
          <a:prstGeom prst="rect">
            <a:avLst/>
          </a:prstGeom>
        </p:spPr>
      </p:pic>
      <p:pic>
        <p:nvPicPr>
          <p:cNvPr id="4" name="Picture 3" descr="Migration Plan Overview.png"/>
          <p:cNvPicPr>
            <a:picLocks noChangeAspect="1"/>
          </p:cNvPicPr>
          <p:nvPr/>
        </p:nvPicPr>
        <p:blipFill>
          <a:blip r:embed="rId3"/>
          <a:stretch>
            <a:fillRect/>
          </a:stretch>
        </p:blipFill>
        <p:spPr>
          <a:xfrm>
            <a:off x="0" y="0"/>
            <a:ext cx="12193200" cy="6858000"/>
          </a:xfrm>
          <a:prstGeom prst="rect">
            <a:avLst/>
          </a:prstGeom>
        </p:spPr>
      </p:pic>
      <p:sp>
        <p:nvSpPr>
          <p:cNvPr id="5" name="TextBox 4"/>
          <p:cNvSpPr txBox="1"/>
          <p:nvPr/>
        </p:nvSpPr>
        <p:spPr>
          <a:xfrm>
            <a:off x="342000" y="331200"/>
            <a:ext cx="11199600" cy="417600"/>
          </a:xfrm>
          <a:prstGeom prst="rect">
            <a:avLst/>
          </a:prstGeom>
          <a:noFill/>
        </p:spPr>
        <p:txBody>
          <a:bodyPr wrap="square" lIns="0" tIns="0">
            <a:spAutoFit/>
          </a:bodyPr>
          <a:lstStyle/>
          <a:p>
            <a:r>
              <a:rPr sz="2400">
                <a:solidFill>
                  <a:srgbClr val="1B2D49"/>
                </a:solidFill>
                <a:latin typeface="Segoe UI Semibold (Headings)"/>
              </a:rPr>
              <a:t>Target Cloud Services</a:t>
            </a:r>
          </a:p>
        </p:txBody>
      </p:sp>
      <p:sp>
        <p:nvSpPr>
          <p:cNvPr id="6" name="TextBox 5"/>
          <p:cNvSpPr txBox="1"/>
          <p:nvPr/>
        </p:nvSpPr>
        <p:spPr>
          <a:xfrm>
            <a:off x="342000" y="799200"/>
            <a:ext cx="11581200" cy="417600"/>
          </a:xfrm>
          <a:prstGeom prst="rect">
            <a:avLst/>
          </a:prstGeom>
          <a:noFill/>
        </p:spPr>
        <p:txBody>
          <a:bodyPr wrap="square" lIns="0" tIns="0">
            <a:spAutoFit/>
          </a:bodyPr>
          <a:lstStyle/>
          <a:p>
            <a:r>
              <a:rPr sz="1200">
                <a:solidFill>
                  <a:srgbClr val="000000"/>
                </a:solidFill>
                <a:latin typeface="Segoe UI"/>
              </a:rPr>
              <a:t>The following cloud platforms and managed services represent the recommended future-state architecture. Selected based on the migration treatments and modernization strategy, they highlight the expected consolidation benefits and reduction in infrastructure footprint.</a:t>
            </a:r>
          </a:p>
        </p:txBody>
      </p:sp>
      <p:pic>
        <p:nvPicPr>
          <p:cNvPr id="7" name="Picture 6" descr="Target Cloud Services Target Technologies.png"/>
          <p:cNvPicPr>
            <a:picLocks noChangeAspect="1"/>
          </p:cNvPicPr>
          <p:nvPr/>
        </p:nvPicPr>
        <p:blipFill>
          <a:blip r:embed="rId4"/>
          <a:stretch>
            <a:fillRect/>
          </a:stretch>
        </p:blipFill>
        <p:spPr>
          <a:xfrm>
            <a:off x="306000" y="1447199"/>
            <a:ext cx="11520000" cy="2689562"/>
          </a:xfrm>
          <a:prstGeom prst="rect">
            <a:avLst/>
          </a:prstGeom>
        </p:spPr>
      </p:pic>
      <p:pic>
        <p:nvPicPr>
          <p:cNvPr id="8" name="Picture 7" descr="Target architecture benefits.png"/>
          <p:cNvPicPr>
            <a:picLocks noChangeAspect="1"/>
          </p:cNvPicPr>
          <p:nvPr/>
        </p:nvPicPr>
        <p:blipFill>
          <a:blip r:embed="rId5"/>
          <a:stretch>
            <a:fillRect/>
          </a:stretch>
        </p:blipFill>
        <p:spPr>
          <a:xfrm>
            <a:off x="338400" y="4579200"/>
            <a:ext cx="8276399" cy="19224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8800"/>
            <a:ext cx="349200" cy="61200"/>
          </a:xfrm>
          <a:prstGeom prst="rect">
            <a:avLst/>
          </a:prstGeom>
          <a:noFill/>
        </p:spPr>
        <p:txBody>
          <a:bodyPr wrap="square" lIns="0" tIns="0">
            <a:spAutoFit/>
          </a:bodyPr>
          <a:lstStyle/>
          <a:p>
            <a:r>
              <a:rPr sz="100">
                <a:solidFill>
                  <a:srgbClr val="E6E6E6"/>
                </a:solidFill>
                <a:latin typeface="Segoe UI"/>
              </a:rPr>
              <a:t>7D162BE9-A647-4DA2-89D6-D0C64ADFE07A</a:t>
            </a:r>
          </a:p>
        </p:txBody>
      </p:sp>
      <p:pic>
        <p:nvPicPr>
          <p:cNvPr id="3" name="Picture 2" descr="Slide Master 1.png"/>
          <p:cNvPicPr>
            <a:picLocks noChangeAspect="1"/>
          </p:cNvPicPr>
          <p:nvPr/>
        </p:nvPicPr>
        <p:blipFill>
          <a:blip r:embed="rId2"/>
          <a:stretch>
            <a:fillRect/>
          </a:stretch>
        </p:blipFill>
        <p:spPr>
          <a:xfrm>
            <a:off x="0" y="0"/>
            <a:ext cx="12193200" cy="6872400"/>
          </a:xfrm>
          <a:prstGeom prst="rect">
            <a:avLst/>
          </a:prstGeom>
        </p:spPr>
      </p:pic>
      <p:pic>
        <p:nvPicPr>
          <p:cNvPr id="4" name="Picture 3" descr="Migration Plan Overview.png"/>
          <p:cNvPicPr>
            <a:picLocks noChangeAspect="1"/>
          </p:cNvPicPr>
          <p:nvPr/>
        </p:nvPicPr>
        <p:blipFill>
          <a:blip r:embed="rId3"/>
          <a:stretch>
            <a:fillRect/>
          </a:stretch>
        </p:blipFill>
        <p:spPr>
          <a:xfrm>
            <a:off x="0" y="0"/>
            <a:ext cx="12193200" cy="6858000"/>
          </a:xfrm>
          <a:prstGeom prst="rect">
            <a:avLst/>
          </a:prstGeom>
        </p:spPr>
      </p:pic>
      <p:sp>
        <p:nvSpPr>
          <p:cNvPr id="5" name="TextBox 4"/>
          <p:cNvSpPr txBox="1"/>
          <p:nvPr/>
        </p:nvSpPr>
        <p:spPr>
          <a:xfrm>
            <a:off x="342000" y="331200"/>
            <a:ext cx="11199600" cy="417600"/>
          </a:xfrm>
          <a:prstGeom prst="rect">
            <a:avLst/>
          </a:prstGeom>
          <a:noFill/>
        </p:spPr>
        <p:txBody>
          <a:bodyPr wrap="square" lIns="0" tIns="0">
            <a:spAutoFit/>
          </a:bodyPr>
          <a:lstStyle/>
          <a:p>
            <a:r>
              <a:rPr sz="2400">
                <a:solidFill>
                  <a:srgbClr val="1B2D49"/>
                </a:solidFill>
                <a:latin typeface="Segoe UI Semibold (Headings)"/>
              </a:rPr>
              <a:t>End-of-Life Technology Overview</a:t>
            </a:r>
          </a:p>
        </p:txBody>
      </p:sp>
      <p:sp>
        <p:nvSpPr>
          <p:cNvPr id="6" name="TextBox 5"/>
          <p:cNvSpPr txBox="1"/>
          <p:nvPr/>
        </p:nvSpPr>
        <p:spPr>
          <a:xfrm>
            <a:off x="342000" y="774000"/>
            <a:ext cx="11581200" cy="457200"/>
          </a:xfrm>
          <a:prstGeom prst="rect">
            <a:avLst/>
          </a:prstGeom>
          <a:noFill/>
        </p:spPr>
        <p:txBody>
          <a:bodyPr wrap="square" lIns="0" tIns="0">
            <a:spAutoFit/>
          </a:bodyPr>
          <a:lstStyle/>
          <a:p>
            <a:r>
              <a:rPr sz="1200">
                <a:solidFill>
                  <a:srgbClr val="000000"/>
                </a:solidFill>
                <a:latin typeface="Segoe UI"/>
              </a:rPr>
              <a:t>Technologies approaching or beyond vendor support have been identified across the environment. This view highlights modernization progress and the remaining technology risk to help prioritize remediation and migration activities.</a:t>
            </a:r>
          </a:p>
        </p:txBody>
      </p:sp>
      <p:pic>
        <p:nvPicPr>
          <p:cNvPr id="7" name="Picture 6" descr="End of Life Technology Overview EOL Technologies.png"/>
          <p:cNvPicPr>
            <a:picLocks noChangeAspect="1"/>
          </p:cNvPicPr>
          <p:nvPr/>
        </p:nvPicPr>
        <p:blipFill>
          <a:blip r:embed="rId4"/>
          <a:stretch>
            <a:fillRect/>
          </a:stretch>
        </p:blipFill>
        <p:spPr>
          <a:xfrm>
            <a:off x="338400" y="1508400"/>
            <a:ext cx="11520000" cy="2185466"/>
          </a:xfrm>
          <a:prstGeom prst="rect">
            <a:avLst/>
          </a:prstGeom>
        </p:spPr>
      </p:pic>
      <p:pic>
        <p:nvPicPr>
          <p:cNvPr id="8" name="Picture 7" descr="Modernization Insight.png"/>
          <p:cNvPicPr>
            <a:picLocks noChangeAspect="1"/>
          </p:cNvPicPr>
          <p:nvPr/>
        </p:nvPicPr>
        <p:blipFill>
          <a:blip r:embed="rId5"/>
          <a:stretch>
            <a:fillRect/>
          </a:stretch>
        </p:blipFill>
        <p:spPr>
          <a:xfrm>
            <a:off x="349200" y="4042800"/>
            <a:ext cx="6462000" cy="25704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8800"/>
            <a:ext cx="349200" cy="61200"/>
          </a:xfrm>
          <a:prstGeom prst="rect">
            <a:avLst/>
          </a:prstGeom>
          <a:noFill/>
        </p:spPr>
        <p:txBody>
          <a:bodyPr wrap="square" lIns="0" tIns="0">
            <a:spAutoFit/>
          </a:bodyPr>
          <a:lstStyle/>
          <a:p>
            <a:r>
              <a:rPr sz="100">
                <a:solidFill>
                  <a:srgbClr val="E6E6E6"/>
                </a:solidFill>
                <a:latin typeface="Segoe UI"/>
              </a:rPr>
              <a:t>B4D62671-05A0-4EAE-89B7-41BB7E2B3343</a:t>
            </a:r>
          </a:p>
        </p:txBody>
      </p:sp>
      <p:pic>
        <p:nvPicPr>
          <p:cNvPr id="3" name="Picture 2" descr="Slide Master 1.png"/>
          <p:cNvPicPr>
            <a:picLocks noChangeAspect="1"/>
          </p:cNvPicPr>
          <p:nvPr/>
        </p:nvPicPr>
        <p:blipFill>
          <a:blip r:embed="rId2"/>
          <a:stretch>
            <a:fillRect/>
          </a:stretch>
        </p:blipFill>
        <p:spPr>
          <a:xfrm>
            <a:off x="0" y="0"/>
            <a:ext cx="12193200" cy="6872400"/>
          </a:xfrm>
          <a:prstGeom prst="rect">
            <a:avLst/>
          </a:prstGeom>
        </p:spPr>
      </p:pic>
      <p:pic>
        <p:nvPicPr>
          <p:cNvPr id="4" name="Picture 3" descr="SQL Hosting and Modernization.png"/>
          <p:cNvPicPr>
            <a:picLocks noChangeAspect="1"/>
          </p:cNvPicPr>
          <p:nvPr/>
        </p:nvPicPr>
        <p:blipFill>
          <a:blip r:embed="rId3"/>
          <a:stretch>
            <a:fillRect/>
          </a:stretch>
        </p:blipFill>
        <p:spPr>
          <a:xfrm>
            <a:off x="0" y="0"/>
            <a:ext cx="12193200" cy="6858000"/>
          </a:xfrm>
          <a:prstGeom prst="rect">
            <a:avLst/>
          </a:prstGeom>
        </p:spPr>
      </p:pic>
      <p:sp>
        <p:nvSpPr>
          <p:cNvPr id="5" name="TextBox 4"/>
          <p:cNvSpPr txBox="1"/>
          <p:nvPr/>
        </p:nvSpPr>
        <p:spPr>
          <a:xfrm>
            <a:off x="10476000" y="180000"/>
            <a:ext cx="928800" cy="201600"/>
          </a:xfrm>
          <a:prstGeom prst="rect">
            <a:avLst/>
          </a:prstGeom>
          <a:noFill/>
        </p:spPr>
        <p:txBody>
          <a:bodyPr wrap="square" lIns="0" tIns="0">
            <a:spAutoFit/>
          </a:bodyPr>
          <a:lstStyle/>
          <a:p>
            <a:r>
              <a:rPr sz="750">
                <a:solidFill>
                  <a:srgbClr val="000000"/>
                </a:solidFill>
                <a:latin typeface="Aptos"/>
              </a:rPr>
              <a:t>TCO Analysis</a:t>
            </a:r>
          </a:p>
        </p:txBody>
      </p:sp>
      <p:sp>
        <p:nvSpPr>
          <p:cNvPr id="6" name="TextBox 5"/>
          <p:cNvSpPr txBox="1"/>
          <p:nvPr/>
        </p:nvSpPr>
        <p:spPr>
          <a:xfrm>
            <a:off x="11149200" y="180000"/>
            <a:ext cx="100800" cy="165600"/>
          </a:xfrm>
          <a:prstGeom prst="rect">
            <a:avLst/>
          </a:prstGeom>
          <a:noFill/>
        </p:spPr>
        <p:txBody>
          <a:bodyPr wrap="square" lIns="0" tIns="0">
            <a:spAutoFit/>
          </a:bodyPr>
          <a:lstStyle/>
          <a:p>
            <a:r>
              <a:rPr sz="800">
                <a:solidFill>
                  <a:srgbClr val="000000"/>
                </a:solidFill>
                <a:latin typeface="Segoe UI"/>
              </a:rPr>
              <a:t>&gt;</a:t>
            </a:r>
          </a:p>
        </p:txBody>
      </p:sp>
      <p:sp>
        <p:nvSpPr>
          <p:cNvPr id="7" name="TextBox 6"/>
          <p:cNvSpPr txBox="1"/>
          <p:nvPr/>
        </p:nvSpPr>
        <p:spPr>
          <a:xfrm>
            <a:off x="11304000" y="180000"/>
            <a:ext cx="748800" cy="201600"/>
          </a:xfrm>
          <a:prstGeom prst="rect">
            <a:avLst/>
          </a:prstGeom>
          <a:noFill/>
        </p:spPr>
        <p:txBody>
          <a:bodyPr wrap="square" lIns="0" tIns="0">
            <a:spAutoFit/>
          </a:bodyPr>
          <a:lstStyle/>
          <a:p>
            <a:r>
              <a:rPr sz="750">
                <a:solidFill>
                  <a:srgbClr val="000000"/>
                </a:solidFill>
                <a:latin typeface="Aptos"/>
              </a:rPr>
              <a:t>Scenarios</a:t>
            </a:r>
          </a:p>
        </p:txBody>
      </p:sp>
      <p:sp>
        <p:nvSpPr>
          <p:cNvPr id="8" name="TextBox 7"/>
          <p:cNvSpPr txBox="1"/>
          <p:nvPr/>
        </p:nvSpPr>
        <p:spPr>
          <a:xfrm>
            <a:off x="216000" y="622800"/>
            <a:ext cx="2426400" cy="788400"/>
          </a:xfrm>
          <a:prstGeom prst="rect">
            <a:avLst/>
          </a:prstGeom>
          <a:noFill/>
        </p:spPr>
        <p:txBody>
          <a:bodyPr wrap="square" lIns="0" tIns="0">
            <a:spAutoFit/>
          </a:bodyPr>
          <a:lstStyle/>
          <a:p>
            <a:r>
              <a:rPr sz="2400" b="1">
                <a:solidFill>
                  <a:srgbClr val="000000"/>
                </a:solidFill>
                <a:latin typeface="Segoe UI Semibold (Headings)"/>
              </a:rPr>
              <a:t>SQL Hosting &amp; Modernization</a:t>
            </a:r>
          </a:p>
        </p:txBody>
      </p:sp>
      <p:sp>
        <p:nvSpPr>
          <p:cNvPr id="9" name="TextBox 8"/>
          <p:cNvSpPr txBox="1"/>
          <p:nvPr/>
        </p:nvSpPr>
        <p:spPr>
          <a:xfrm>
            <a:off x="216000" y="1562400"/>
            <a:ext cx="2361600" cy="226800"/>
          </a:xfrm>
          <a:prstGeom prst="rect">
            <a:avLst/>
          </a:prstGeom>
          <a:noFill/>
        </p:spPr>
        <p:txBody>
          <a:bodyPr wrap="square" lIns="0" tIns="0">
            <a:spAutoFit/>
          </a:bodyPr>
          <a:lstStyle/>
          <a:p>
            <a:r>
              <a:rPr sz="1200">
                <a:solidFill>
                  <a:srgbClr val="000000"/>
                </a:solidFill>
                <a:latin typeface="Aptos"/>
              </a:rPr>
              <a:t>Compare the projected annual cost, licensing impact, and operational benefits of each Azure SQL migration pathway to identify the best fit for your environment.</a:t>
            </a:r>
          </a:p>
        </p:txBody>
      </p:sp>
      <p:pic>
        <p:nvPicPr>
          <p:cNvPr id="10" name="Picture 9" descr="SQL Hosting And Modernization SQL Modernization Scenarios.png"/>
          <p:cNvPicPr>
            <a:picLocks noChangeAspect="1"/>
          </p:cNvPicPr>
          <p:nvPr/>
        </p:nvPicPr>
        <p:blipFill>
          <a:blip r:embed="rId4"/>
          <a:stretch>
            <a:fillRect/>
          </a:stretch>
        </p:blipFill>
        <p:spPr>
          <a:xfrm>
            <a:off x="3290400" y="554400"/>
            <a:ext cx="8200800" cy="5965142"/>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8800"/>
            <a:ext cx="349200" cy="61200"/>
          </a:xfrm>
          <a:prstGeom prst="rect">
            <a:avLst/>
          </a:prstGeom>
          <a:noFill/>
        </p:spPr>
        <p:txBody>
          <a:bodyPr wrap="square" lIns="0" tIns="0">
            <a:spAutoFit/>
          </a:bodyPr>
          <a:lstStyle/>
          <a:p>
            <a:r>
              <a:rPr sz="100">
                <a:solidFill>
                  <a:srgbClr val="E6E6E6"/>
                </a:solidFill>
                <a:latin typeface="Segoe UI"/>
              </a:rPr>
              <a:t>3A022B37-6FE1-4BAD-ACDD-B62588EB7929</a:t>
            </a:r>
          </a:p>
        </p:txBody>
      </p:sp>
      <p:pic>
        <p:nvPicPr>
          <p:cNvPr id="3" name="Picture 2" descr="Slide Master 3.png"/>
          <p:cNvPicPr>
            <a:picLocks noChangeAspect="1"/>
          </p:cNvPicPr>
          <p:nvPr/>
        </p:nvPicPr>
        <p:blipFill>
          <a:blip r:embed="rId2"/>
          <a:stretch>
            <a:fillRect/>
          </a:stretch>
        </p:blipFill>
        <p:spPr>
          <a:xfrm>
            <a:off x="0" y="-32400"/>
            <a:ext cx="12193200" cy="6890400"/>
          </a:xfrm>
          <a:prstGeom prst="rect">
            <a:avLst/>
          </a:prstGeom>
        </p:spPr>
      </p:pic>
      <p:pic>
        <p:nvPicPr>
          <p:cNvPr id="4" name="Picture 3" descr="Execution Cover Page.png"/>
          <p:cNvPicPr>
            <a:picLocks noChangeAspect="1"/>
          </p:cNvPicPr>
          <p:nvPr/>
        </p:nvPicPr>
        <p:blipFill>
          <a:blip r:embed="rId3"/>
          <a:stretch>
            <a:fillRect/>
          </a:stretch>
        </p:blipFill>
        <p:spPr>
          <a:xfrm>
            <a:off x="0" y="0"/>
            <a:ext cx="12193200" cy="6858000"/>
          </a:xfrm>
          <a:prstGeom prst="rect">
            <a:avLst/>
          </a:prstGeom>
        </p:spPr>
      </p:pic>
      <p:sp>
        <p:nvSpPr>
          <p:cNvPr id="5" name="TextBox 4"/>
          <p:cNvSpPr txBox="1"/>
          <p:nvPr/>
        </p:nvSpPr>
        <p:spPr>
          <a:xfrm>
            <a:off x="979200" y="2768400"/>
            <a:ext cx="7632000" cy="547200"/>
          </a:xfrm>
          <a:prstGeom prst="rect">
            <a:avLst/>
          </a:prstGeom>
          <a:noFill/>
        </p:spPr>
        <p:txBody>
          <a:bodyPr wrap="square" lIns="0" tIns="0">
            <a:spAutoFit/>
          </a:bodyPr>
          <a:lstStyle/>
          <a:p>
            <a:r>
              <a:rPr sz="3200">
                <a:solidFill>
                  <a:srgbClr val="1B2D49"/>
                </a:solidFill>
                <a:latin typeface="Segoe UI Semibold (Headings)"/>
              </a:rPr>
              <a:t>Execution</a:t>
            </a:r>
          </a:p>
        </p:txBody>
      </p:sp>
      <p:sp>
        <p:nvSpPr>
          <p:cNvPr id="6" name="TextBox 5"/>
          <p:cNvSpPr txBox="1"/>
          <p:nvPr/>
        </p:nvSpPr>
        <p:spPr>
          <a:xfrm>
            <a:off x="979200" y="3351600"/>
            <a:ext cx="7632000" cy="226800"/>
          </a:xfrm>
          <a:prstGeom prst="rect">
            <a:avLst/>
          </a:prstGeom>
          <a:noFill/>
        </p:spPr>
        <p:txBody>
          <a:bodyPr wrap="square" lIns="0" tIns="0">
            <a:spAutoFit/>
          </a:bodyPr>
          <a:lstStyle/>
          <a:p>
            <a:r>
              <a:rPr sz="1200">
                <a:solidFill>
                  <a:srgbClr val="000000"/>
                </a:solidFill>
                <a:latin typeface="Segoe UI (Body)"/>
              </a:rPr>
              <a:t>Translate migration strategy into an executable delivery plan.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8800"/>
            <a:ext cx="349200" cy="61200"/>
          </a:xfrm>
          <a:prstGeom prst="rect">
            <a:avLst/>
          </a:prstGeom>
          <a:noFill/>
        </p:spPr>
        <p:txBody>
          <a:bodyPr wrap="square" lIns="0" tIns="0">
            <a:spAutoFit/>
          </a:bodyPr>
          <a:lstStyle/>
          <a:p>
            <a:r>
              <a:rPr sz="100">
                <a:solidFill>
                  <a:srgbClr val="E6E6E6"/>
                </a:solidFill>
                <a:latin typeface="Segoe UI"/>
              </a:rPr>
              <a:t>AC39B1D2-71F9-459A-9764-8A0D8DD0A118</a:t>
            </a:r>
          </a:p>
        </p:txBody>
      </p:sp>
      <p:pic>
        <p:nvPicPr>
          <p:cNvPr id="3" name="Picture 2" descr="Slide Master 1.png"/>
          <p:cNvPicPr>
            <a:picLocks noChangeAspect="1"/>
          </p:cNvPicPr>
          <p:nvPr/>
        </p:nvPicPr>
        <p:blipFill>
          <a:blip r:embed="rId2"/>
          <a:stretch>
            <a:fillRect/>
          </a:stretch>
        </p:blipFill>
        <p:spPr>
          <a:xfrm>
            <a:off x="0" y="0"/>
            <a:ext cx="12193200" cy="6858000"/>
          </a:xfrm>
          <a:prstGeom prst="rect">
            <a:avLst/>
          </a:prstGeom>
        </p:spPr>
      </p:pic>
      <p:pic>
        <p:nvPicPr>
          <p:cNvPr id="4" name="Picture 3" descr="Rehost Migration Readiness.png"/>
          <p:cNvPicPr>
            <a:picLocks noChangeAspect="1"/>
          </p:cNvPicPr>
          <p:nvPr/>
        </p:nvPicPr>
        <p:blipFill>
          <a:blip r:embed="rId3"/>
          <a:stretch>
            <a:fillRect/>
          </a:stretch>
        </p:blipFill>
        <p:spPr>
          <a:xfrm>
            <a:off x="0" y="0"/>
            <a:ext cx="12193200" cy="6858000"/>
          </a:xfrm>
          <a:prstGeom prst="rect">
            <a:avLst/>
          </a:prstGeom>
        </p:spPr>
      </p:pic>
      <p:sp>
        <p:nvSpPr>
          <p:cNvPr id="5" name="TextBox 4"/>
          <p:cNvSpPr txBox="1"/>
          <p:nvPr/>
        </p:nvSpPr>
        <p:spPr>
          <a:xfrm>
            <a:off x="9550800" y="201600"/>
            <a:ext cx="864000" cy="201600"/>
          </a:xfrm>
          <a:prstGeom prst="rect">
            <a:avLst/>
          </a:prstGeom>
          <a:noFill/>
        </p:spPr>
        <p:txBody>
          <a:bodyPr wrap="square" lIns="0" tIns="0">
            <a:spAutoFit/>
          </a:bodyPr>
          <a:lstStyle/>
          <a:p>
            <a:r>
              <a:rPr sz="750">
                <a:solidFill>
                  <a:srgbClr val="000000"/>
                </a:solidFill>
                <a:latin typeface="Aptos"/>
              </a:rPr>
              <a:t>Estate Explorer</a:t>
            </a:r>
          </a:p>
        </p:txBody>
      </p:sp>
      <p:sp>
        <p:nvSpPr>
          <p:cNvPr id="6" name="TextBox 5"/>
          <p:cNvSpPr txBox="1"/>
          <p:nvPr/>
        </p:nvSpPr>
        <p:spPr>
          <a:xfrm>
            <a:off x="10238400" y="176400"/>
            <a:ext cx="100800" cy="165600"/>
          </a:xfrm>
          <a:prstGeom prst="rect">
            <a:avLst/>
          </a:prstGeom>
          <a:noFill/>
        </p:spPr>
        <p:txBody>
          <a:bodyPr wrap="square" lIns="0" tIns="0">
            <a:spAutoFit/>
          </a:bodyPr>
          <a:lstStyle/>
          <a:p>
            <a:r>
              <a:rPr sz="800">
                <a:solidFill>
                  <a:srgbClr val="000000"/>
                </a:solidFill>
                <a:latin typeface="Segoe UI"/>
              </a:rPr>
              <a:t>&gt;</a:t>
            </a:r>
          </a:p>
        </p:txBody>
      </p:sp>
      <p:sp>
        <p:nvSpPr>
          <p:cNvPr id="7" name="TextBox 6"/>
          <p:cNvSpPr txBox="1"/>
          <p:nvPr/>
        </p:nvSpPr>
        <p:spPr>
          <a:xfrm>
            <a:off x="10411200" y="201600"/>
            <a:ext cx="723599" cy="201600"/>
          </a:xfrm>
          <a:prstGeom prst="rect">
            <a:avLst/>
          </a:prstGeom>
          <a:noFill/>
        </p:spPr>
        <p:txBody>
          <a:bodyPr wrap="square" lIns="0" tIns="0">
            <a:spAutoFit/>
          </a:bodyPr>
          <a:lstStyle/>
          <a:p>
            <a:r>
              <a:rPr sz="750">
                <a:solidFill>
                  <a:srgbClr val="000000"/>
                </a:solidFill>
                <a:latin typeface="Aptos"/>
              </a:rPr>
              <a:t>Modernization</a:t>
            </a:r>
          </a:p>
        </p:txBody>
      </p:sp>
      <p:sp>
        <p:nvSpPr>
          <p:cNvPr id="8" name="TextBox 7"/>
          <p:cNvSpPr txBox="1"/>
          <p:nvPr/>
        </p:nvSpPr>
        <p:spPr>
          <a:xfrm>
            <a:off x="11037600" y="190800"/>
            <a:ext cx="100800" cy="165600"/>
          </a:xfrm>
          <a:prstGeom prst="rect">
            <a:avLst/>
          </a:prstGeom>
          <a:noFill/>
        </p:spPr>
        <p:txBody>
          <a:bodyPr wrap="square" lIns="0" tIns="0">
            <a:spAutoFit/>
          </a:bodyPr>
          <a:lstStyle/>
          <a:p>
            <a:r>
              <a:rPr sz="800">
                <a:solidFill>
                  <a:srgbClr val="000000"/>
                </a:solidFill>
                <a:latin typeface="Segoe UI"/>
              </a:rPr>
              <a:t>&gt;</a:t>
            </a:r>
          </a:p>
        </p:txBody>
      </p:sp>
      <p:sp>
        <p:nvSpPr>
          <p:cNvPr id="9" name="TextBox 8"/>
          <p:cNvSpPr txBox="1"/>
          <p:nvPr/>
        </p:nvSpPr>
        <p:spPr>
          <a:xfrm>
            <a:off x="11188800" y="201600"/>
            <a:ext cx="939600" cy="201600"/>
          </a:xfrm>
          <a:prstGeom prst="rect">
            <a:avLst/>
          </a:prstGeom>
          <a:noFill/>
        </p:spPr>
        <p:txBody>
          <a:bodyPr wrap="square" lIns="0" tIns="0">
            <a:spAutoFit/>
          </a:bodyPr>
          <a:lstStyle/>
          <a:p>
            <a:r>
              <a:rPr sz="750">
                <a:solidFill>
                  <a:srgbClr val="000000"/>
                </a:solidFill>
                <a:latin typeface="Aptos"/>
              </a:rPr>
              <a:t>Cloud Readiness</a:t>
            </a:r>
          </a:p>
        </p:txBody>
      </p:sp>
      <p:sp>
        <p:nvSpPr>
          <p:cNvPr id="10" name="TextBox 9"/>
          <p:cNvSpPr txBox="1"/>
          <p:nvPr/>
        </p:nvSpPr>
        <p:spPr>
          <a:xfrm>
            <a:off x="342000" y="331200"/>
            <a:ext cx="11199600" cy="417600"/>
          </a:xfrm>
          <a:prstGeom prst="rect">
            <a:avLst/>
          </a:prstGeom>
          <a:noFill/>
        </p:spPr>
        <p:txBody>
          <a:bodyPr wrap="square" lIns="0" tIns="0">
            <a:spAutoFit/>
          </a:bodyPr>
          <a:lstStyle/>
          <a:p>
            <a:r>
              <a:rPr sz="2400">
                <a:solidFill>
                  <a:srgbClr val="1B2D49"/>
                </a:solidFill>
                <a:latin typeface="Segoe UI Semibold (Headings)"/>
              </a:rPr>
              <a:t>Rehost Migration Readiness</a:t>
            </a:r>
          </a:p>
        </p:txBody>
      </p:sp>
      <p:sp>
        <p:nvSpPr>
          <p:cNvPr id="11" name="TextBox 10"/>
          <p:cNvSpPr txBox="1"/>
          <p:nvPr/>
        </p:nvSpPr>
        <p:spPr>
          <a:xfrm>
            <a:off x="342000" y="824400"/>
            <a:ext cx="11581200" cy="457200"/>
          </a:xfrm>
          <a:prstGeom prst="rect">
            <a:avLst/>
          </a:prstGeom>
          <a:noFill/>
        </p:spPr>
        <p:txBody>
          <a:bodyPr wrap="square" lIns="0" tIns="0">
            <a:spAutoFit/>
          </a:bodyPr>
          <a:lstStyle/>
          <a:p>
            <a:r>
              <a:rPr sz="1200">
                <a:solidFill>
                  <a:srgbClr val="000000"/>
                </a:solidFill>
                <a:latin typeface="Segoe UI"/>
              </a:rPr>
              <a:t>Applications and servers assigned to the Rehost treatment have been assessed for immediate migration readiness. This view identifies workloads that are ready to migrate, those requiring remediation, and those needing further assessment before deployment.</a:t>
            </a:r>
          </a:p>
        </p:txBody>
      </p:sp>
      <p:sp>
        <p:nvSpPr>
          <p:cNvPr id="12" name="TextBox 11"/>
          <p:cNvSpPr txBox="1"/>
          <p:nvPr/>
        </p:nvSpPr>
        <p:spPr>
          <a:xfrm>
            <a:off x="774000" y="1738800"/>
            <a:ext cx="5958000" cy="291600"/>
          </a:xfrm>
          <a:prstGeom prst="rect">
            <a:avLst/>
          </a:prstGeom>
          <a:noFill/>
        </p:spPr>
        <p:txBody>
          <a:bodyPr wrap="square" lIns="0" tIns="0">
            <a:spAutoFit/>
          </a:bodyPr>
          <a:lstStyle/>
          <a:p>
            <a:r>
              <a:rPr sz="1600" b="1">
                <a:solidFill>
                  <a:srgbClr val="000000"/>
                </a:solidFill>
                <a:latin typeface="Segoe UI Semibold (Headings)"/>
              </a:rPr>
              <a:t>Server Readiness by Status</a:t>
            </a:r>
          </a:p>
        </p:txBody>
      </p:sp>
      <p:sp>
        <p:nvSpPr>
          <p:cNvPr id="13" name="TextBox 12"/>
          <p:cNvSpPr txBox="1"/>
          <p:nvPr/>
        </p:nvSpPr>
        <p:spPr>
          <a:xfrm>
            <a:off x="6732000" y="1753200"/>
            <a:ext cx="5958000" cy="291600"/>
          </a:xfrm>
          <a:prstGeom prst="rect">
            <a:avLst/>
          </a:prstGeom>
          <a:noFill/>
        </p:spPr>
        <p:txBody>
          <a:bodyPr wrap="square" lIns="0" tIns="0">
            <a:spAutoFit/>
          </a:bodyPr>
          <a:lstStyle/>
          <a:p>
            <a:r>
              <a:rPr sz="1600" b="1">
                <a:solidFill>
                  <a:srgbClr val="000000"/>
                </a:solidFill>
                <a:latin typeface="Segoe UI Semibold (Headings)"/>
              </a:rPr>
              <a:t>Readiness by Application</a:t>
            </a:r>
          </a:p>
        </p:txBody>
      </p:sp>
      <p:sp>
        <p:nvSpPr>
          <p:cNvPr id="14" name="TextBox 13"/>
          <p:cNvSpPr txBox="1"/>
          <p:nvPr/>
        </p:nvSpPr>
        <p:spPr>
          <a:xfrm>
            <a:off x="392400" y="2109600"/>
            <a:ext cx="5500800" cy="381600"/>
          </a:xfrm>
          <a:prstGeom prst="rect">
            <a:avLst/>
          </a:prstGeom>
          <a:noFill/>
        </p:spPr>
        <p:txBody>
          <a:bodyPr wrap="square" lIns="0" tIns="0">
            <a:spAutoFit/>
          </a:bodyPr>
          <a:lstStyle/>
          <a:p>
            <a:r>
              <a:rPr sz="1100">
                <a:solidFill>
                  <a:srgbClr val="000000"/>
                </a:solidFill>
                <a:latin typeface="Aptos"/>
              </a:rPr>
              <a:t>Server-level assessment showing which systems are ready for lift-and-shift migration and which require remediation or further assessment before deployment.</a:t>
            </a:r>
          </a:p>
        </p:txBody>
      </p:sp>
      <p:sp>
        <p:nvSpPr>
          <p:cNvPr id="15" name="TextBox 14"/>
          <p:cNvSpPr txBox="1"/>
          <p:nvPr/>
        </p:nvSpPr>
        <p:spPr>
          <a:xfrm>
            <a:off x="6350400" y="2134800"/>
            <a:ext cx="5155200" cy="381600"/>
          </a:xfrm>
          <a:prstGeom prst="rect">
            <a:avLst/>
          </a:prstGeom>
          <a:noFill/>
        </p:spPr>
        <p:txBody>
          <a:bodyPr wrap="square" lIns="0" tIns="0">
            <a:spAutoFit/>
          </a:bodyPr>
          <a:lstStyle/>
          <a:p>
            <a:r>
              <a:rPr sz="1100">
                <a:solidFill>
                  <a:srgbClr val="000000"/>
                </a:solidFill>
                <a:latin typeface="Aptos"/>
              </a:rPr>
              <a:t>Application readiness is derived from the status of its associated servers, helping identify low-risk migration candidates and workloads requiring remediation.</a:t>
            </a:r>
          </a:p>
        </p:txBody>
      </p:sp>
      <p:pic>
        <p:nvPicPr>
          <p:cNvPr id="16" name="Picture 15" descr="Migration Readiness Server Distribution.png"/>
          <p:cNvPicPr>
            <a:picLocks noChangeAspect="1"/>
          </p:cNvPicPr>
          <p:nvPr/>
        </p:nvPicPr>
        <p:blipFill>
          <a:blip r:embed="rId4"/>
          <a:stretch>
            <a:fillRect/>
          </a:stretch>
        </p:blipFill>
        <p:spPr>
          <a:xfrm>
            <a:off x="334800" y="2606400"/>
            <a:ext cx="5342400" cy="2113332"/>
          </a:xfrm>
          <a:prstGeom prst="rect">
            <a:avLst/>
          </a:prstGeom>
        </p:spPr>
      </p:pic>
      <p:pic>
        <p:nvPicPr>
          <p:cNvPr id="17" name="Picture 16" descr="Migration Readiness Application Distribution.png"/>
          <p:cNvPicPr>
            <a:picLocks noChangeAspect="1"/>
          </p:cNvPicPr>
          <p:nvPr/>
        </p:nvPicPr>
        <p:blipFill>
          <a:blip r:embed="rId5"/>
          <a:stretch>
            <a:fillRect/>
          </a:stretch>
        </p:blipFill>
        <p:spPr>
          <a:xfrm>
            <a:off x="6263999" y="2606400"/>
            <a:ext cx="5342400" cy="2113332"/>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8800"/>
            <a:ext cx="349200" cy="61200"/>
          </a:xfrm>
          <a:prstGeom prst="rect">
            <a:avLst/>
          </a:prstGeom>
          <a:noFill/>
        </p:spPr>
        <p:txBody>
          <a:bodyPr wrap="square" lIns="0" tIns="0">
            <a:spAutoFit/>
          </a:bodyPr>
          <a:lstStyle/>
          <a:p>
            <a:r>
              <a:rPr sz="100">
                <a:solidFill>
                  <a:srgbClr val="E6E6E6"/>
                </a:solidFill>
                <a:latin typeface="Segoe UI"/>
              </a:rPr>
              <a:t>9F8DF1A2-E3F8-4594-8626-CB552ABC3F76</a:t>
            </a:r>
          </a:p>
        </p:txBody>
      </p:sp>
      <p:pic>
        <p:nvPicPr>
          <p:cNvPr id="3" name="Picture 2" descr="Migration Complexity Assessment.png"/>
          <p:cNvPicPr>
            <a:picLocks noChangeAspect="1"/>
          </p:cNvPicPr>
          <p:nvPr/>
        </p:nvPicPr>
        <p:blipFill>
          <a:blip r:embed="rId2"/>
          <a:stretch>
            <a:fillRect/>
          </a:stretch>
        </p:blipFill>
        <p:spPr>
          <a:xfrm>
            <a:off x="0" y="0"/>
            <a:ext cx="12193200" cy="6858000"/>
          </a:xfrm>
          <a:prstGeom prst="rect">
            <a:avLst/>
          </a:prstGeom>
        </p:spPr>
      </p:pic>
      <p:sp>
        <p:nvSpPr>
          <p:cNvPr id="4" name="TextBox 3"/>
          <p:cNvSpPr txBox="1"/>
          <p:nvPr/>
        </p:nvSpPr>
        <p:spPr>
          <a:xfrm>
            <a:off x="342000" y="331200"/>
            <a:ext cx="11199600" cy="417600"/>
          </a:xfrm>
          <a:prstGeom prst="rect">
            <a:avLst/>
          </a:prstGeom>
          <a:noFill/>
        </p:spPr>
        <p:txBody>
          <a:bodyPr wrap="square" lIns="0" tIns="0">
            <a:spAutoFit/>
          </a:bodyPr>
          <a:lstStyle/>
          <a:p>
            <a:r>
              <a:rPr sz="2400">
                <a:solidFill>
                  <a:srgbClr val="1B2D49"/>
                </a:solidFill>
                <a:latin typeface="Segoe UI Semibold (Headings)"/>
              </a:rPr>
              <a:t>Migration Complexity Assessment</a:t>
            </a:r>
          </a:p>
        </p:txBody>
      </p:sp>
      <p:sp>
        <p:nvSpPr>
          <p:cNvPr id="5" name="TextBox 4"/>
          <p:cNvSpPr txBox="1"/>
          <p:nvPr/>
        </p:nvSpPr>
        <p:spPr>
          <a:xfrm>
            <a:off x="342000" y="813599"/>
            <a:ext cx="11581200" cy="417600"/>
          </a:xfrm>
          <a:prstGeom prst="rect">
            <a:avLst/>
          </a:prstGeom>
          <a:noFill/>
        </p:spPr>
        <p:txBody>
          <a:bodyPr wrap="square" lIns="0" tIns="0">
            <a:spAutoFit/>
          </a:bodyPr>
          <a:lstStyle/>
          <a:p>
            <a:r>
              <a:rPr sz="1200">
                <a:solidFill>
                  <a:srgbClr val="000000"/>
                </a:solidFill>
                <a:latin typeface="Segoe UI"/>
              </a:rPr>
              <a:t>Each application has been assigned a migration complexity score based on factors such as application size, dependency depth, technology stack, infrastructure complexity, and migration treatment. The resulting complexity bands help prioritize migration waves and estimate delivery effort.</a:t>
            </a:r>
          </a:p>
        </p:txBody>
      </p:sp>
      <p:pic>
        <p:nvPicPr>
          <p:cNvPr id="6" name="Picture 5" descr="Migration Complexity Assessment Application Sizing and Complexity Breakdown.png"/>
          <p:cNvPicPr>
            <a:picLocks noChangeAspect="1"/>
          </p:cNvPicPr>
          <p:nvPr/>
        </p:nvPicPr>
        <p:blipFill>
          <a:blip r:embed="rId3"/>
          <a:stretch>
            <a:fillRect/>
          </a:stretch>
        </p:blipFill>
        <p:spPr>
          <a:xfrm>
            <a:off x="176400" y="1299600"/>
            <a:ext cx="11520000" cy="394388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8800"/>
            <a:ext cx="349200" cy="61200"/>
          </a:xfrm>
          <a:prstGeom prst="rect">
            <a:avLst/>
          </a:prstGeom>
          <a:noFill/>
        </p:spPr>
        <p:txBody>
          <a:bodyPr wrap="square" lIns="0" tIns="0">
            <a:spAutoFit/>
          </a:bodyPr>
          <a:lstStyle/>
          <a:p>
            <a:r>
              <a:rPr sz="100">
                <a:solidFill>
                  <a:srgbClr val="E6E6E6"/>
                </a:solidFill>
                <a:latin typeface="Segoe UI"/>
              </a:rPr>
              <a:t>5441D0B0-6355-4EF6-8DD8-95C98A45127E</a:t>
            </a:r>
          </a:p>
        </p:txBody>
      </p:sp>
      <p:pic>
        <p:nvPicPr>
          <p:cNvPr id="3" name="Picture 2" descr="Migration Complexity Assessment.png"/>
          <p:cNvPicPr>
            <a:picLocks noChangeAspect="1"/>
          </p:cNvPicPr>
          <p:nvPr/>
        </p:nvPicPr>
        <p:blipFill>
          <a:blip r:embed="rId2"/>
          <a:stretch>
            <a:fillRect/>
          </a:stretch>
        </p:blipFill>
        <p:spPr>
          <a:xfrm>
            <a:off x="0" y="0"/>
            <a:ext cx="12193200" cy="6858000"/>
          </a:xfrm>
          <a:prstGeom prst="rect">
            <a:avLst/>
          </a:prstGeom>
        </p:spPr>
      </p:pic>
      <p:sp>
        <p:nvSpPr>
          <p:cNvPr id="4" name="TextBox 3"/>
          <p:cNvSpPr txBox="1"/>
          <p:nvPr/>
        </p:nvSpPr>
        <p:spPr>
          <a:xfrm>
            <a:off x="342000" y="331200"/>
            <a:ext cx="11199600" cy="417600"/>
          </a:xfrm>
          <a:prstGeom prst="rect">
            <a:avLst/>
          </a:prstGeom>
          <a:noFill/>
        </p:spPr>
        <p:txBody>
          <a:bodyPr wrap="square" lIns="0" tIns="0">
            <a:spAutoFit/>
          </a:bodyPr>
          <a:lstStyle/>
          <a:p>
            <a:r>
              <a:rPr sz="2400">
                <a:solidFill>
                  <a:srgbClr val="1B2D49"/>
                </a:solidFill>
                <a:latin typeface="Segoe UI Semibold (Headings)"/>
              </a:rPr>
              <a:t>Migration Wave Plan</a:t>
            </a:r>
          </a:p>
        </p:txBody>
      </p:sp>
      <p:sp>
        <p:nvSpPr>
          <p:cNvPr id="5" name="TextBox 4"/>
          <p:cNvSpPr txBox="1"/>
          <p:nvPr/>
        </p:nvSpPr>
        <p:spPr>
          <a:xfrm>
            <a:off x="342000" y="849600"/>
            <a:ext cx="11581200" cy="280800"/>
          </a:xfrm>
          <a:prstGeom prst="rect">
            <a:avLst/>
          </a:prstGeom>
          <a:noFill/>
        </p:spPr>
        <p:txBody>
          <a:bodyPr wrap="square" lIns="0" tIns="0">
            <a:spAutoFit/>
          </a:bodyPr>
          <a:lstStyle/>
          <a:p>
            <a:r>
              <a:rPr sz="1200">
                <a:solidFill>
                  <a:srgbClr val="000000"/>
                </a:solidFill>
                <a:latin typeface="Segoe UI"/>
              </a:rPr>
              <a:t>An indicative wave plan sequencing workloads by dependency, treatment, and complexity to balance delivery effort across teams.</a:t>
            </a:r>
          </a:p>
        </p:txBody>
      </p:sp>
      <p:pic>
        <p:nvPicPr>
          <p:cNvPr id="6" name="Picture 5" descr="Migration Wave Plan KPI Cards.png"/>
          <p:cNvPicPr>
            <a:picLocks noChangeAspect="1"/>
          </p:cNvPicPr>
          <p:nvPr/>
        </p:nvPicPr>
        <p:blipFill>
          <a:blip r:embed="rId3"/>
          <a:stretch>
            <a:fillRect/>
          </a:stretch>
        </p:blipFill>
        <p:spPr>
          <a:xfrm>
            <a:off x="410399" y="1206000"/>
            <a:ext cx="11520000" cy="712125"/>
          </a:xfrm>
          <a:prstGeom prst="rect">
            <a:avLst/>
          </a:prstGeom>
        </p:spPr>
      </p:pic>
      <p:pic>
        <p:nvPicPr>
          <p:cNvPr id="7" name="Picture 6" descr="Migration Wave Plan Table.png"/>
          <p:cNvPicPr>
            <a:picLocks noChangeAspect="1"/>
          </p:cNvPicPr>
          <p:nvPr/>
        </p:nvPicPr>
        <p:blipFill>
          <a:blip r:embed="rId4"/>
          <a:stretch>
            <a:fillRect/>
          </a:stretch>
        </p:blipFill>
        <p:spPr>
          <a:xfrm>
            <a:off x="410399" y="1850400"/>
            <a:ext cx="11520000" cy="4838003"/>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8800"/>
            <a:ext cx="349200" cy="61200"/>
          </a:xfrm>
          <a:prstGeom prst="rect">
            <a:avLst/>
          </a:prstGeom>
          <a:noFill/>
        </p:spPr>
        <p:txBody>
          <a:bodyPr wrap="square" lIns="0" tIns="0">
            <a:spAutoFit/>
          </a:bodyPr>
          <a:lstStyle/>
          <a:p>
            <a:r>
              <a:rPr sz="100">
                <a:solidFill>
                  <a:srgbClr val="E6E6E6"/>
                </a:solidFill>
                <a:latin typeface="Segoe UI"/>
              </a:rPr>
              <a:t>F14EAF8A-FA3A-4D8A-A0EB-0DB4311AA6D9</a:t>
            </a:r>
          </a:p>
        </p:txBody>
      </p:sp>
      <p:pic>
        <p:nvPicPr>
          <p:cNvPr id="3" name="Picture 2" descr="Slide Master 1.png"/>
          <p:cNvPicPr>
            <a:picLocks noChangeAspect="1"/>
          </p:cNvPicPr>
          <p:nvPr/>
        </p:nvPicPr>
        <p:blipFill>
          <a:blip r:embed="rId2"/>
          <a:stretch>
            <a:fillRect/>
          </a:stretch>
        </p:blipFill>
        <p:spPr>
          <a:xfrm>
            <a:off x="0" y="0"/>
            <a:ext cx="12193200" cy="6872400"/>
          </a:xfrm>
          <a:prstGeom prst="rect">
            <a:avLst/>
          </a:prstGeom>
        </p:spPr>
      </p:pic>
      <p:pic>
        <p:nvPicPr>
          <p:cNvPr id="4" name="Picture 3" descr="Migration Complexity Assessment.png"/>
          <p:cNvPicPr>
            <a:picLocks noChangeAspect="1"/>
          </p:cNvPicPr>
          <p:nvPr/>
        </p:nvPicPr>
        <p:blipFill>
          <a:blip r:embed="rId3"/>
          <a:stretch>
            <a:fillRect/>
          </a:stretch>
        </p:blipFill>
        <p:spPr>
          <a:xfrm>
            <a:off x="0" y="0"/>
            <a:ext cx="12193200" cy="6858000"/>
          </a:xfrm>
          <a:prstGeom prst="rect">
            <a:avLst/>
          </a:prstGeom>
        </p:spPr>
      </p:pic>
      <p:sp>
        <p:nvSpPr>
          <p:cNvPr id="5" name="TextBox 4"/>
          <p:cNvSpPr txBox="1"/>
          <p:nvPr/>
        </p:nvSpPr>
        <p:spPr>
          <a:xfrm>
            <a:off x="342000" y="331200"/>
            <a:ext cx="11199600" cy="417600"/>
          </a:xfrm>
          <a:prstGeom prst="rect">
            <a:avLst/>
          </a:prstGeom>
          <a:noFill/>
        </p:spPr>
        <p:txBody>
          <a:bodyPr wrap="square" lIns="0" tIns="0">
            <a:spAutoFit/>
          </a:bodyPr>
          <a:lstStyle/>
          <a:p>
            <a:r>
              <a:rPr sz="2400">
                <a:solidFill>
                  <a:srgbClr val="1B2D49"/>
                </a:solidFill>
                <a:latin typeface="Segoe UI Semibold (Headings)"/>
              </a:rPr>
              <a:t>Migration Wave Details</a:t>
            </a:r>
          </a:p>
        </p:txBody>
      </p:sp>
      <p:sp>
        <p:nvSpPr>
          <p:cNvPr id="6" name="TextBox 5"/>
          <p:cNvSpPr txBox="1"/>
          <p:nvPr/>
        </p:nvSpPr>
        <p:spPr>
          <a:xfrm>
            <a:off x="342000" y="838800"/>
            <a:ext cx="11581200" cy="457200"/>
          </a:xfrm>
          <a:prstGeom prst="rect">
            <a:avLst/>
          </a:prstGeom>
          <a:noFill/>
        </p:spPr>
        <p:txBody>
          <a:bodyPr wrap="square" lIns="0" tIns="0">
            <a:spAutoFit/>
          </a:bodyPr>
          <a:lstStyle/>
          <a:p>
            <a:r>
              <a:rPr sz="1200">
                <a:solidFill>
                  <a:srgbClr val="000000"/>
                </a:solidFill>
                <a:latin typeface="Segoe UI"/>
              </a:rPr>
              <a:t>Wave planning groups applications scheduled for migration together based on dependency relationships, migration treatments, complexity, and overall delivery sequencing. The composition and timing of each wave can be refined during detailed migration planning.</a:t>
            </a:r>
          </a:p>
        </p:txBody>
      </p:sp>
      <p:pic>
        <p:nvPicPr>
          <p:cNvPr id="7" name="Picture 6" descr="Migration Wave Details First Wave.png"/>
          <p:cNvPicPr>
            <a:picLocks noChangeAspect="1"/>
          </p:cNvPicPr>
          <p:nvPr/>
        </p:nvPicPr>
        <p:blipFill>
          <a:blip r:embed="rId4"/>
          <a:stretch>
            <a:fillRect/>
          </a:stretch>
        </p:blipFill>
        <p:spPr>
          <a:xfrm>
            <a:off x="338400" y="1346400"/>
            <a:ext cx="11520000" cy="5270123"/>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8800"/>
            <a:ext cx="349200" cy="61200"/>
          </a:xfrm>
          <a:prstGeom prst="rect">
            <a:avLst/>
          </a:prstGeom>
          <a:noFill/>
        </p:spPr>
        <p:txBody>
          <a:bodyPr wrap="square" lIns="0" tIns="0">
            <a:spAutoFit/>
          </a:bodyPr>
          <a:lstStyle/>
          <a:p>
            <a:r>
              <a:rPr sz="100">
                <a:solidFill>
                  <a:srgbClr val="E6E6E6"/>
                </a:solidFill>
                <a:latin typeface="Segoe UI"/>
              </a:rPr>
              <a:t>710A8E9C-325B-49F3-8D85-769D77B5AE00</a:t>
            </a:r>
          </a:p>
        </p:txBody>
      </p:sp>
      <p:pic>
        <p:nvPicPr>
          <p:cNvPr id="3" name="Picture 2" descr="Next Steps and Decision Points.png"/>
          <p:cNvPicPr>
            <a:picLocks noChangeAspect="1"/>
          </p:cNvPicPr>
          <p:nvPr/>
        </p:nvPicPr>
        <p:blipFill>
          <a:blip r:embed="rId2"/>
          <a:stretch>
            <a:fillRect/>
          </a:stretch>
        </p:blipFill>
        <p:spPr>
          <a:xfrm>
            <a:off x="0" y="0"/>
            <a:ext cx="12193200" cy="6858000"/>
          </a:xfrm>
          <a:prstGeom prst="rect">
            <a:avLst/>
          </a:prstGeom>
        </p:spPr>
      </p:pic>
      <p:sp>
        <p:nvSpPr>
          <p:cNvPr id="4" name="TextBox 3"/>
          <p:cNvSpPr txBox="1"/>
          <p:nvPr/>
        </p:nvSpPr>
        <p:spPr>
          <a:xfrm>
            <a:off x="406799" y="342000"/>
            <a:ext cx="11199600" cy="417600"/>
          </a:xfrm>
          <a:prstGeom prst="rect">
            <a:avLst/>
          </a:prstGeom>
          <a:noFill/>
        </p:spPr>
        <p:txBody>
          <a:bodyPr wrap="square" lIns="0" tIns="0">
            <a:spAutoFit/>
          </a:bodyPr>
          <a:lstStyle/>
          <a:p>
            <a:r>
              <a:rPr sz="2400">
                <a:solidFill>
                  <a:srgbClr val="1B2D49"/>
                </a:solidFill>
                <a:latin typeface="Segoe UI Semibold (Headings)"/>
              </a:rPr>
              <a:t>Next Steps &amp; Decision Points</a:t>
            </a:r>
          </a:p>
        </p:txBody>
      </p:sp>
      <p:sp>
        <p:nvSpPr>
          <p:cNvPr id="5" name="TextBox 4"/>
          <p:cNvSpPr txBox="1"/>
          <p:nvPr/>
        </p:nvSpPr>
        <p:spPr>
          <a:xfrm>
            <a:off x="406799" y="824400"/>
            <a:ext cx="9817200" cy="280800"/>
          </a:xfrm>
          <a:prstGeom prst="rect">
            <a:avLst/>
          </a:prstGeom>
          <a:noFill/>
        </p:spPr>
        <p:txBody>
          <a:bodyPr wrap="square" lIns="0" tIns="0">
            <a:spAutoFit/>
          </a:bodyPr>
          <a:lstStyle/>
          <a:p>
            <a:r>
              <a:rPr sz="1200">
                <a:solidFill>
                  <a:srgbClr val="000000"/>
                </a:solidFill>
                <a:latin typeface="Segoe UI"/>
              </a:rPr>
              <a:t>Recommended actions to move from assessment to execution, with clear ownership and decision points for stakeholders.</a:t>
            </a:r>
          </a:p>
        </p:txBody>
      </p:sp>
      <p:sp>
        <p:nvSpPr>
          <p:cNvPr id="6" name="TextBox 5"/>
          <p:cNvSpPr txBox="1"/>
          <p:nvPr/>
        </p:nvSpPr>
        <p:spPr>
          <a:xfrm>
            <a:off x="684000" y="1512000"/>
            <a:ext cx="381600" cy="381600"/>
          </a:xfrm>
          <a:prstGeom prst="rect">
            <a:avLst/>
          </a:prstGeom>
          <a:noFill/>
        </p:spPr>
        <p:txBody>
          <a:bodyPr wrap="square" lIns="0" tIns="0">
            <a:spAutoFit/>
          </a:bodyPr>
          <a:lstStyle/>
          <a:p>
            <a:r>
              <a:rPr sz="1400">
                <a:solidFill>
                  <a:srgbClr val="FFFFFF"/>
                </a:solidFill>
                <a:latin typeface="Segoe UI Semibold (Headings)"/>
              </a:rPr>
              <a:t>01</a:t>
            </a:r>
          </a:p>
        </p:txBody>
      </p:sp>
      <p:sp>
        <p:nvSpPr>
          <p:cNvPr id="7" name="TextBox 6"/>
          <p:cNvSpPr txBox="1"/>
          <p:nvPr/>
        </p:nvSpPr>
        <p:spPr>
          <a:xfrm>
            <a:off x="583200" y="1929600"/>
            <a:ext cx="2235600" cy="507600"/>
          </a:xfrm>
          <a:prstGeom prst="rect">
            <a:avLst/>
          </a:prstGeom>
          <a:noFill/>
        </p:spPr>
        <p:txBody>
          <a:bodyPr wrap="square" lIns="0" tIns="0">
            <a:spAutoFit/>
          </a:bodyPr>
          <a:lstStyle/>
          <a:p>
            <a:r>
              <a:rPr sz="1500" b="1">
                <a:solidFill>
                  <a:srgbClr val="3C4257"/>
                </a:solidFill>
                <a:latin typeface="Segoe UI Semibold (Headings)"/>
              </a:rPr>
              <a:t>Transition to Continuous Planning</a:t>
            </a:r>
          </a:p>
        </p:txBody>
      </p:sp>
      <p:sp>
        <p:nvSpPr>
          <p:cNvPr id="8" name="TextBox 7"/>
          <p:cNvSpPr txBox="1"/>
          <p:nvPr/>
        </p:nvSpPr>
        <p:spPr>
          <a:xfrm>
            <a:off x="583200" y="2642400"/>
            <a:ext cx="2235600" cy="583200"/>
          </a:xfrm>
          <a:prstGeom prst="rect">
            <a:avLst/>
          </a:prstGeom>
          <a:noFill/>
        </p:spPr>
        <p:txBody>
          <a:bodyPr wrap="square" lIns="0" tIns="0">
            <a:spAutoFit/>
          </a:bodyPr>
          <a:lstStyle/>
          <a:p>
            <a:r>
              <a:rPr sz="1100">
                <a:solidFill>
                  <a:srgbClr val="3C4257"/>
                </a:solidFill>
                <a:latin typeface="Aptos"/>
              </a:rPr>
              <a:t>Re-baseline the estate assessment periodically to reflect ongoing changes in the application and infrastructure landscape.</a:t>
            </a:r>
          </a:p>
        </p:txBody>
      </p:sp>
      <p:sp>
        <p:nvSpPr>
          <p:cNvPr id="9" name="TextBox 8"/>
          <p:cNvSpPr txBox="1"/>
          <p:nvPr/>
        </p:nvSpPr>
        <p:spPr>
          <a:xfrm>
            <a:off x="583200" y="3427200"/>
            <a:ext cx="2235600" cy="1396800"/>
          </a:xfrm>
          <a:prstGeom prst="rect">
            <a:avLst/>
          </a:prstGeom>
          <a:noFill/>
        </p:spPr>
        <p:txBody>
          <a:bodyPr wrap="square" lIns="0" tIns="0">
            <a:spAutoFit/>
          </a:bodyPr>
          <a:lstStyle/>
          <a:p>
            <a:r>
              <a:rPr sz="1100">
                <a:solidFill>
                  <a:srgbClr val="3C4257"/>
                </a:solidFill>
                <a:latin typeface="Aptos"/>
              </a:rPr>
              <a:t>Schedule recurring Dr Migrate reassessments
Track changes in application and infrastructure inventory
Update stakeholders on estate drift</a:t>
            </a:r>
          </a:p>
        </p:txBody>
      </p:sp>
      <p:sp>
        <p:nvSpPr>
          <p:cNvPr id="10" name="TextBox 9"/>
          <p:cNvSpPr txBox="1"/>
          <p:nvPr/>
        </p:nvSpPr>
        <p:spPr>
          <a:xfrm>
            <a:off x="698400" y="4798800"/>
            <a:ext cx="1396800" cy="165600"/>
          </a:xfrm>
          <a:prstGeom prst="rect">
            <a:avLst/>
          </a:prstGeom>
          <a:noFill/>
        </p:spPr>
        <p:txBody>
          <a:bodyPr wrap="square" lIns="0" tIns="0">
            <a:spAutoFit/>
          </a:bodyPr>
          <a:lstStyle/>
          <a:p>
            <a:r>
              <a:rPr sz="900" b="1">
                <a:solidFill>
                  <a:srgbClr val="7B2FBE"/>
                </a:solidFill>
                <a:latin typeface="Segoe UI Semibold (Headings)"/>
              </a:rPr>
              <a:t>OUTCOME</a:t>
            </a:r>
          </a:p>
        </p:txBody>
      </p:sp>
      <p:sp>
        <p:nvSpPr>
          <p:cNvPr id="11" name="TextBox 10"/>
          <p:cNvSpPr txBox="1"/>
          <p:nvPr/>
        </p:nvSpPr>
        <p:spPr>
          <a:xfrm>
            <a:off x="684000" y="4953600"/>
            <a:ext cx="2055600" cy="356400"/>
          </a:xfrm>
          <a:prstGeom prst="rect">
            <a:avLst/>
          </a:prstGeom>
          <a:noFill/>
        </p:spPr>
        <p:txBody>
          <a:bodyPr wrap="square" lIns="0" tIns="0">
            <a:spAutoFit/>
          </a:bodyPr>
          <a:lstStyle/>
          <a:p>
            <a:r>
              <a:rPr sz="1000">
                <a:solidFill>
                  <a:srgbClr val="3C4257"/>
                </a:solidFill>
                <a:latin typeface="Aptos"/>
              </a:rPr>
              <a:t>Continuously accurate estate visibility</a:t>
            </a:r>
          </a:p>
        </p:txBody>
      </p:sp>
      <p:sp>
        <p:nvSpPr>
          <p:cNvPr id="12" name="TextBox 11"/>
          <p:cNvSpPr txBox="1"/>
          <p:nvPr/>
        </p:nvSpPr>
        <p:spPr>
          <a:xfrm>
            <a:off x="3618000" y="1512000"/>
            <a:ext cx="381600" cy="381600"/>
          </a:xfrm>
          <a:prstGeom prst="rect">
            <a:avLst/>
          </a:prstGeom>
          <a:noFill/>
        </p:spPr>
        <p:txBody>
          <a:bodyPr wrap="square" lIns="0" tIns="0">
            <a:spAutoFit/>
          </a:bodyPr>
          <a:lstStyle/>
          <a:p>
            <a:r>
              <a:rPr sz="1400">
                <a:solidFill>
                  <a:srgbClr val="FFFFFF"/>
                </a:solidFill>
                <a:latin typeface="Segoe UI Semibold (Headings)"/>
              </a:rPr>
              <a:t>02</a:t>
            </a:r>
          </a:p>
        </p:txBody>
      </p:sp>
      <p:sp>
        <p:nvSpPr>
          <p:cNvPr id="13" name="TextBox 12"/>
          <p:cNvSpPr txBox="1"/>
          <p:nvPr/>
        </p:nvSpPr>
        <p:spPr>
          <a:xfrm>
            <a:off x="3517200" y="1929600"/>
            <a:ext cx="2235600" cy="507600"/>
          </a:xfrm>
          <a:prstGeom prst="rect">
            <a:avLst/>
          </a:prstGeom>
          <a:noFill/>
        </p:spPr>
        <p:txBody>
          <a:bodyPr wrap="square" lIns="0" tIns="0">
            <a:spAutoFit/>
          </a:bodyPr>
          <a:lstStyle/>
          <a:p>
            <a:r>
              <a:rPr sz="1500" b="1">
                <a:solidFill>
                  <a:srgbClr val="3C4257"/>
                </a:solidFill>
                <a:latin typeface="Segoe UI Semibold (Headings)"/>
              </a:rPr>
              <a:t>Validate &amp; Approve the Migration Strategy</a:t>
            </a:r>
          </a:p>
        </p:txBody>
      </p:sp>
      <p:sp>
        <p:nvSpPr>
          <p:cNvPr id="14" name="TextBox 13"/>
          <p:cNvSpPr txBox="1"/>
          <p:nvPr/>
        </p:nvSpPr>
        <p:spPr>
          <a:xfrm>
            <a:off x="3517200" y="2642400"/>
            <a:ext cx="2235600" cy="583200"/>
          </a:xfrm>
          <a:prstGeom prst="rect">
            <a:avLst/>
          </a:prstGeom>
          <a:noFill/>
        </p:spPr>
        <p:txBody>
          <a:bodyPr wrap="square" lIns="0" tIns="0">
            <a:spAutoFit/>
          </a:bodyPr>
          <a:lstStyle/>
          <a:p>
            <a:r>
              <a:rPr sz="1100">
                <a:solidFill>
                  <a:srgbClr val="3C4257"/>
                </a:solidFill>
                <a:latin typeface="Aptos"/>
              </a:rPr>
              <a:t>Confirm 6R treatments, wave sequencing, and cost assumptions with business and technical stakeholders before execution begins.</a:t>
            </a:r>
          </a:p>
        </p:txBody>
      </p:sp>
      <p:sp>
        <p:nvSpPr>
          <p:cNvPr id="15" name="TextBox 14"/>
          <p:cNvSpPr txBox="1"/>
          <p:nvPr/>
        </p:nvSpPr>
        <p:spPr>
          <a:xfrm>
            <a:off x="3506400" y="3607200"/>
            <a:ext cx="2235600" cy="1396800"/>
          </a:xfrm>
          <a:prstGeom prst="rect">
            <a:avLst/>
          </a:prstGeom>
          <a:noFill/>
        </p:spPr>
        <p:txBody>
          <a:bodyPr wrap="square" lIns="0" tIns="0">
            <a:spAutoFit/>
          </a:bodyPr>
          <a:lstStyle/>
          <a:p>
            <a:r>
              <a:rPr sz="1100">
                <a:solidFill>
                  <a:srgbClr val="3C4257"/>
                </a:solidFill>
                <a:latin typeface="Aptos"/>
              </a:rPr>
              <a:t>Review treatment decisions with application owners
Validate wave grouping and sequencing logic
Sign off on cost and effort assumptions</a:t>
            </a:r>
          </a:p>
        </p:txBody>
      </p:sp>
      <p:sp>
        <p:nvSpPr>
          <p:cNvPr id="16" name="TextBox 15"/>
          <p:cNvSpPr txBox="1"/>
          <p:nvPr/>
        </p:nvSpPr>
        <p:spPr>
          <a:xfrm>
            <a:off x="3618000" y="4798800"/>
            <a:ext cx="1396800" cy="165600"/>
          </a:xfrm>
          <a:prstGeom prst="rect">
            <a:avLst/>
          </a:prstGeom>
          <a:noFill/>
        </p:spPr>
        <p:txBody>
          <a:bodyPr wrap="square" lIns="0" tIns="0">
            <a:spAutoFit/>
          </a:bodyPr>
          <a:lstStyle/>
          <a:p>
            <a:r>
              <a:rPr sz="900" b="1">
                <a:solidFill>
                  <a:srgbClr val="4338CA"/>
                </a:solidFill>
                <a:latin typeface="Segoe UI Semibold (Headings)"/>
              </a:rPr>
              <a:t>OUTCOME</a:t>
            </a:r>
          </a:p>
        </p:txBody>
      </p:sp>
      <p:sp>
        <p:nvSpPr>
          <p:cNvPr id="17" name="TextBox 16"/>
          <p:cNvSpPr txBox="1"/>
          <p:nvPr/>
        </p:nvSpPr>
        <p:spPr>
          <a:xfrm>
            <a:off x="3618000" y="4939200"/>
            <a:ext cx="2055600" cy="356400"/>
          </a:xfrm>
          <a:prstGeom prst="rect">
            <a:avLst/>
          </a:prstGeom>
          <a:noFill/>
        </p:spPr>
        <p:txBody>
          <a:bodyPr wrap="square" lIns="0" tIns="0">
            <a:spAutoFit/>
          </a:bodyPr>
          <a:lstStyle/>
          <a:p>
            <a:r>
              <a:rPr sz="1000">
                <a:solidFill>
                  <a:srgbClr val="3C4257"/>
                </a:solidFill>
                <a:latin typeface="Aptos"/>
              </a:rPr>
              <a:t>Approved migration strategy and plan</a:t>
            </a:r>
          </a:p>
        </p:txBody>
      </p:sp>
      <p:sp>
        <p:nvSpPr>
          <p:cNvPr id="18" name="TextBox 17"/>
          <p:cNvSpPr txBox="1"/>
          <p:nvPr/>
        </p:nvSpPr>
        <p:spPr>
          <a:xfrm>
            <a:off x="6541200" y="1512000"/>
            <a:ext cx="381600" cy="381600"/>
          </a:xfrm>
          <a:prstGeom prst="rect">
            <a:avLst/>
          </a:prstGeom>
          <a:noFill/>
        </p:spPr>
        <p:txBody>
          <a:bodyPr wrap="square" lIns="0" tIns="0">
            <a:spAutoFit/>
          </a:bodyPr>
          <a:lstStyle/>
          <a:p>
            <a:r>
              <a:rPr sz="1400">
                <a:solidFill>
                  <a:srgbClr val="FFFFFF"/>
                </a:solidFill>
                <a:latin typeface="Segoe UI Semibold (Headings)"/>
              </a:rPr>
              <a:t>03</a:t>
            </a:r>
          </a:p>
        </p:txBody>
      </p:sp>
      <p:sp>
        <p:nvSpPr>
          <p:cNvPr id="19" name="TextBox 18"/>
          <p:cNvSpPr txBox="1"/>
          <p:nvPr/>
        </p:nvSpPr>
        <p:spPr>
          <a:xfrm>
            <a:off x="6451200" y="1929600"/>
            <a:ext cx="2235600" cy="507600"/>
          </a:xfrm>
          <a:prstGeom prst="rect">
            <a:avLst/>
          </a:prstGeom>
          <a:noFill/>
        </p:spPr>
        <p:txBody>
          <a:bodyPr wrap="square" lIns="0" tIns="0">
            <a:spAutoFit/>
          </a:bodyPr>
          <a:lstStyle/>
          <a:p>
            <a:r>
              <a:rPr sz="1500" b="1">
                <a:solidFill>
                  <a:srgbClr val="3C4257"/>
                </a:solidFill>
                <a:latin typeface="Segoe UI Semibold (Headings)"/>
              </a:rPr>
              <a:t>Prepare the Delivery Platform</a:t>
            </a:r>
          </a:p>
        </p:txBody>
      </p:sp>
      <p:sp>
        <p:nvSpPr>
          <p:cNvPr id="20" name="TextBox 19"/>
          <p:cNvSpPr txBox="1"/>
          <p:nvPr/>
        </p:nvSpPr>
        <p:spPr>
          <a:xfrm>
            <a:off x="6451200" y="2642400"/>
            <a:ext cx="2235600" cy="583200"/>
          </a:xfrm>
          <a:prstGeom prst="rect">
            <a:avLst/>
          </a:prstGeom>
          <a:noFill/>
        </p:spPr>
        <p:txBody>
          <a:bodyPr wrap="square" lIns="0" tIns="0">
            <a:spAutoFit/>
          </a:bodyPr>
          <a:lstStyle/>
          <a:p>
            <a:r>
              <a:rPr sz="1100">
                <a:solidFill>
                  <a:srgbClr val="3C4257"/>
                </a:solidFill>
                <a:latin typeface="Aptos"/>
              </a:rPr>
              <a:t>Stand up the landing zone, migration tooling, and governance model required to support execution at scale.</a:t>
            </a:r>
          </a:p>
        </p:txBody>
      </p:sp>
      <p:sp>
        <p:nvSpPr>
          <p:cNvPr id="21" name="TextBox 20"/>
          <p:cNvSpPr txBox="1"/>
          <p:nvPr/>
        </p:nvSpPr>
        <p:spPr>
          <a:xfrm>
            <a:off x="6451200" y="3416400"/>
            <a:ext cx="2235600" cy="1396800"/>
          </a:xfrm>
          <a:prstGeom prst="rect">
            <a:avLst/>
          </a:prstGeom>
          <a:noFill/>
        </p:spPr>
        <p:txBody>
          <a:bodyPr wrap="square" lIns="0" tIns="0">
            <a:spAutoFit/>
          </a:bodyPr>
          <a:lstStyle/>
          <a:p>
            <a:r>
              <a:rPr sz="1100">
                <a:solidFill>
                  <a:srgbClr val="3C4257"/>
                </a:solidFill>
                <a:latin typeface="Aptos"/>
              </a:rPr>
              <a:t>Finalize landing zone architecture
Select and configure migration tooling
Define governance and escalation model</a:t>
            </a:r>
          </a:p>
        </p:txBody>
      </p:sp>
      <p:sp>
        <p:nvSpPr>
          <p:cNvPr id="22" name="TextBox 21"/>
          <p:cNvSpPr txBox="1"/>
          <p:nvPr/>
        </p:nvSpPr>
        <p:spPr>
          <a:xfrm>
            <a:off x="6552000" y="4798800"/>
            <a:ext cx="1396800" cy="201600"/>
          </a:xfrm>
          <a:prstGeom prst="rect">
            <a:avLst/>
          </a:prstGeom>
          <a:noFill/>
        </p:spPr>
        <p:txBody>
          <a:bodyPr wrap="square" lIns="0" tIns="0">
            <a:spAutoFit/>
          </a:bodyPr>
          <a:lstStyle/>
          <a:p>
            <a:r>
              <a:rPr sz="900" b="1">
                <a:solidFill>
                  <a:srgbClr val="1D6FC7"/>
                </a:solidFill>
                <a:latin typeface="Segoe UI Semibold (Headings)"/>
              </a:rPr>
              <a:t>OUTCOME</a:t>
            </a:r>
          </a:p>
        </p:txBody>
      </p:sp>
      <p:sp>
        <p:nvSpPr>
          <p:cNvPr id="23" name="TextBox 22"/>
          <p:cNvSpPr txBox="1"/>
          <p:nvPr/>
        </p:nvSpPr>
        <p:spPr>
          <a:xfrm>
            <a:off x="6552000" y="4953600"/>
            <a:ext cx="2055600" cy="201600"/>
          </a:xfrm>
          <a:prstGeom prst="rect">
            <a:avLst/>
          </a:prstGeom>
          <a:noFill/>
        </p:spPr>
        <p:txBody>
          <a:bodyPr wrap="square" lIns="0" tIns="0">
            <a:spAutoFit/>
          </a:bodyPr>
          <a:lstStyle/>
          <a:p>
            <a:r>
              <a:rPr sz="1000">
                <a:solidFill>
                  <a:srgbClr val="3C4257"/>
                </a:solidFill>
                <a:latin typeface="Aptos"/>
              </a:rPr>
              <a:t>Execution-ready delivery platform</a:t>
            </a:r>
          </a:p>
        </p:txBody>
      </p:sp>
      <p:sp>
        <p:nvSpPr>
          <p:cNvPr id="24" name="TextBox 23"/>
          <p:cNvSpPr txBox="1"/>
          <p:nvPr/>
        </p:nvSpPr>
        <p:spPr>
          <a:xfrm>
            <a:off x="9450000" y="1512000"/>
            <a:ext cx="381600" cy="381600"/>
          </a:xfrm>
          <a:prstGeom prst="rect">
            <a:avLst/>
          </a:prstGeom>
          <a:noFill/>
        </p:spPr>
        <p:txBody>
          <a:bodyPr wrap="square" lIns="0" tIns="0">
            <a:spAutoFit/>
          </a:bodyPr>
          <a:lstStyle/>
          <a:p>
            <a:r>
              <a:rPr sz="1400">
                <a:solidFill>
                  <a:srgbClr val="FFFFFF"/>
                </a:solidFill>
                <a:latin typeface="Segoe UI Semibold (Headings)"/>
              </a:rPr>
              <a:t>04</a:t>
            </a:r>
          </a:p>
        </p:txBody>
      </p:sp>
      <p:sp>
        <p:nvSpPr>
          <p:cNvPr id="25" name="TextBox 24"/>
          <p:cNvSpPr txBox="1"/>
          <p:nvPr/>
        </p:nvSpPr>
        <p:spPr>
          <a:xfrm>
            <a:off x="9385200" y="1929600"/>
            <a:ext cx="2235600" cy="507600"/>
          </a:xfrm>
          <a:prstGeom prst="rect">
            <a:avLst/>
          </a:prstGeom>
          <a:noFill/>
        </p:spPr>
        <p:txBody>
          <a:bodyPr wrap="square" lIns="0" tIns="0">
            <a:spAutoFit/>
          </a:bodyPr>
          <a:lstStyle/>
          <a:p>
            <a:r>
              <a:rPr sz="1500" b="1">
                <a:solidFill>
                  <a:srgbClr val="3C4257"/>
                </a:solidFill>
                <a:latin typeface="Segoe UI Semibold (Headings)"/>
              </a:rPr>
              <a:t>Commence Migration Execution</a:t>
            </a:r>
          </a:p>
        </p:txBody>
      </p:sp>
      <p:sp>
        <p:nvSpPr>
          <p:cNvPr id="26" name="TextBox 25"/>
          <p:cNvSpPr txBox="1"/>
          <p:nvPr/>
        </p:nvSpPr>
        <p:spPr>
          <a:xfrm>
            <a:off x="9385200" y="2642400"/>
            <a:ext cx="2235600" cy="583200"/>
          </a:xfrm>
          <a:prstGeom prst="rect">
            <a:avLst/>
          </a:prstGeom>
          <a:noFill/>
        </p:spPr>
        <p:txBody>
          <a:bodyPr wrap="square" lIns="0" tIns="0">
            <a:spAutoFit/>
          </a:bodyPr>
          <a:lstStyle/>
          <a:p>
            <a:r>
              <a:rPr sz="1100">
                <a:solidFill>
                  <a:srgbClr val="3C4257"/>
                </a:solidFill>
                <a:latin typeface="Aptos"/>
              </a:rPr>
              <a:t>Begin execution of Wave 1, applying lessons learned to refine the approach for subsequent waves.</a:t>
            </a:r>
          </a:p>
        </p:txBody>
      </p:sp>
      <p:sp>
        <p:nvSpPr>
          <p:cNvPr id="27" name="TextBox 26"/>
          <p:cNvSpPr txBox="1"/>
          <p:nvPr/>
        </p:nvSpPr>
        <p:spPr>
          <a:xfrm>
            <a:off x="9385200" y="3441600"/>
            <a:ext cx="2235600" cy="1396800"/>
          </a:xfrm>
          <a:prstGeom prst="rect">
            <a:avLst/>
          </a:prstGeom>
          <a:noFill/>
        </p:spPr>
        <p:txBody>
          <a:bodyPr wrap="square" lIns="0" tIns="0">
            <a:spAutoFit/>
          </a:bodyPr>
          <a:lstStyle/>
          <a:p>
            <a:r>
              <a:rPr sz="1100">
                <a:solidFill>
                  <a:srgbClr val="3C4257"/>
                </a:solidFill>
                <a:latin typeface="Aptos"/>
              </a:rPr>
              <a:t>Kick off Wave 1 migration activities
Monitor progress against plan
Capture lessons learned for future waves</a:t>
            </a:r>
          </a:p>
        </p:txBody>
      </p:sp>
      <p:sp>
        <p:nvSpPr>
          <p:cNvPr id="28" name="TextBox 27"/>
          <p:cNvSpPr txBox="1"/>
          <p:nvPr/>
        </p:nvSpPr>
        <p:spPr>
          <a:xfrm>
            <a:off x="9486000" y="4798800"/>
            <a:ext cx="1396800" cy="165600"/>
          </a:xfrm>
          <a:prstGeom prst="rect">
            <a:avLst/>
          </a:prstGeom>
          <a:noFill/>
        </p:spPr>
        <p:txBody>
          <a:bodyPr wrap="square" lIns="0" tIns="0">
            <a:spAutoFit/>
          </a:bodyPr>
          <a:lstStyle/>
          <a:p>
            <a:r>
              <a:rPr sz="900" b="1">
                <a:solidFill>
                  <a:srgbClr val="12A594"/>
                </a:solidFill>
                <a:latin typeface="Segoe UI Semibold (Headings)"/>
              </a:rPr>
              <a:t>OUTCOME</a:t>
            </a:r>
          </a:p>
        </p:txBody>
      </p:sp>
      <p:sp>
        <p:nvSpPr>
          <p:cNvPr id="29" name="TextBox 28"/>
          <p:cNvSpPr txBox="1"/>
          <p:nvPr/>
        </p:nvSpPr>
        <p:spPr>
          <a:xfrm>
            <a:off x="9486000" y="4939200"/>
            <a:ext cx="2055600" cy="356400"/>
          </a:xfrm>
          <a:prstGeom prst="rect">
            <a:avLst/>
          </a:prstGeom>
          <a:noFill/>
        </p:spPr>
        <p:txBody>
          <a:bodyPr wrap="square" lIns="0" tIns="0">
            <a:spAutoFit/>
          </a:bodyPr>
          <a:lstStyle/>
          <a:p>
            <a:r>
              <a:rPr sz="1000">
                <a:solidFill>
                  <a:srgbClr val="3C4257"/>
                </a:solidFill>
                <a:latin typeface="Aptos"/>
              </a:rPr>
              <a:t>Migration underway with continuous feedback</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8800"/>
            <a:ext cx="349200" cy="61200"/>
          </a:xfrm>
          <a:prstGeom prst="rect">
            <a:avLst/>
          </a:prstGeom>
          <a:noFill/>
        </p:spPr>
        <p:txBody>
          <a:bodyPr wrap="square" lIns="0" tIns="0">
            <a:spAutoFit/>
          </a:bodyPr>
          <a:lstStyle/>
          <a:p>
            <a:r>
              <a:rPr sz="100">
                <a:solidFill>
                  <a:srgbClr val="E6E6E6"/>
                </a:solidFill>
                <a:latin typeface="Segoe UI"/>
              </a:rPr>
              <a:t>BAA38C2E-D27E-4808-B525-934523BCBE20</a:t>
            </a:r>
          </a:p>
        </p:txBody>
      </p:sp>
      <p:pic>
        <p:nvPicPr>
          <p:cNvPr id="3" name="Picture 2" descr="Slide Master 3.png"/>
          <p:cNvPicPr>
            <a:picLocks noChangeAspect="1"/>
          </p:cNvPicPr>
          <p:nvPr/>
        </p:nvPicPr>
        <p:blipFill>
          <a:blip r:embed="rId2"/>
          <a:stretch>
            <a:fillRect/>
          </a:stretch>
        </p:blipFill>
        <p:spPr>
          <a:xfrm>
            <a:off x="0" y="-32400"/>
            <a:ext cx="12193200" cy="6890400"/>
          </a:xfrm>
          <a:prstGeom prst="rect">
            <a:avLst/>
          </a:prstGeom>
        </p:spPr>
      </p:pic>
      <p:pic>
        <p:nvPicPr>
          <p:cNvPr id="4" name="Picture 3" descr="Appendix.png"/>
          <p:cNvPicPr>
            <a:picLocks noChangeAspect="1"/>
          </p:cNvPicPr>
          <p:nvPr/>
        </p:nvPicPr>
        <p:blipFill>
          <a:blip r:embed="rId3"/>
          <a:stretch>
            <a:fillRect/>
          </a:stretch>
        </p:blipFill>
        <p:spPr>
          <a:xfrm>
            <a:off x="0" y="0"/>
            <a:ext cx="12193200" cy="6858000"/>
          </a:xfrm>
          <a:prstGeom prst="rect">
            <a:avLst/>
          </a:prstGeom>
        </p:spPr>
      </p:pic>
      <p:sp>
        <p:nvSpPr>
          <p:cNvPr id="5" name="TextBox 4"/>
          <p:cNvSpPr txBox="1"/>
          <p:nvPr/>
        </p:nvSpPr>
        <p:spPr>
          <a:xfrm>
            <a:off x="874800" y="2768400"/>
            <a:ext cx="7632000" cy="547200"/>
          </a:xfrm>
          <a:prstGeom prst="rect">
            <a:avLst/>
          </a:prstGeom>
          <a:noFill/>
        </p:spPr>
        <p:txBody>
          <a:bodyPr wrap="square" lIns="0" tIns="0">
            <a:spAutoFit/>
          </a:bodyPr>
          <a:lstStyle/>
          <a:p>
            <a:r>
              <a:rPr sz="3200">
                <a:solidFill>
                  <a:srgbClr val="1B2D49"/>
                </a:solidFill>
                <a:latin typeface="Segoe UI Semibold (Headings)"/>
              </a:rPr>
              <a:t>Appendix</a:t>
            </a:r>
          </a:p>
        </p:txBody>
      </p:sp>
      <p:sp>
        <p:nvSpPr>
          <p:cNvPr id="6" name="TextBox 5"/>
          <p:cNvSpPr txBox="1"/>
          <p:nvPr/>
        </p:nvSpPr>
        <p:spPr>
          <a:xfrm>
            <a:off x="874800" y="3344399"/>
            <a:ext cx="7632000" cy="266400"/>
          </a:xfrm>
          <a:prstGeom prst="rect">
            <a:avLst/>
          </a:prstGeom>
          <a:noFill/>
        </p:spPr>
        <p:txBody>
          <a:bodyPr wrap="square" lIns="0" tIns="0">
            <a:spAutoFit/>
          </a:bodyPr>
          <a:lstStyle/>
          <a:p>
            <a:r>
              <a:rPr sz="1200">
                <a:solidFill>
                  <a:srgbClr val="000000"/>
                </a:solidFill>
                <a:latin typeface="Calibri (Body)"/>
              </a:rPr>
              <a:t>Additional insights.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8800"/>
            <a:ext cx="349200" cy="61200"/>
          </a:xfrm>
          <a:prstGeom prst="rect">
            <a:avLst/>
          </a:prstGeom>
          <a:noFill/>
        </p:spPr>
        <p:txBody>
          <a:bodyPr wrap="square" lIns="0" tIns="0">
            <a:spAutoFit/>
          </a:bodyPr>
          <a:lstStyle/>
          <a:p>
            <a:r>
              <a:rPr sz="100">
                <a:solidFill>
                  <a:srgbClr val="E6E6E6"/>
                </a:solidFill>
                <a:latin typeface="Segoe UI"/>
              </a:rPr>
              <a:t>B1F8D68E-B690-4178-A34C-FFA5D34E2FB5</a:t>
            </a:r>
          </a:p>
        </p:txBody>
      </p:sp>
      <p:pic>
        <p:nvPicPr>
          <p:cNvPr id="3" name="Picture 2" descr="Explore Your Applications.png"/>
          <p:cNvPicPr>
            <a:picLocks noChangeAspect="1"/>
          </p:cNvPicPr>
          <p:nvPr/>
        </p:nvPicPr>
        <p:blipFill>
          <a:blip r:embed="rId2"/>
          <a:stretch>
            <a:fillRect/>
          </a:stretch>
        </p:blipFill>
        <p:spPr>
          <a:xfrm>
            <a:off x="0" y="0"/>
            <a:ext cx="12193200" cy="685800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8800"/>
            <a:ext cx="349200" cy="61200"/>
          </a:xfrm>
          <a:prstGeom prst="rect">
            <a:avLst/>
          </a:prstGeom>
          <a:noFill/>
        </p:spPr>
        <p:txBody>
          <a:bodyPr wrap="square" lIns="0" tIns="0">
            <a:spAutoFit/>
          </a:bodyPr>
          <a:lstStyle/>
          <a:p>
            <a:r>
              <a:rPr sz="100">
                <a:solidFill>
                  <a:srgbClr val="E6E6E6"/>
                </a:solidFill>
                <a:latin typeface="Segoe UI"/>
              </a:rPr>
              <a:t>14548395-7C62-4AE5-81A8-1C6A4143FCF6</a:t>
            </a:r>
          </a:p>
        </p:txBody>
      </p:sp>
      <p:pic>
        <p:nvPicPr>
          <p:cNvPr id="3" name="Picture 2" descr="Slide Master 1.png"/>
          <p:cNvPicPr>
            <a:picLocks noChangeAspect="1"/>
          </p:cNvPicPr>
          <p:nvPr/>
        </p:nvPicPr>
        <p:blipFill>
          <a:blip r:embed="rId2"/>
          <a:stretch>
            <a:fillRect/>
          </a:stretch>
        </p:blipFill>
        <p:spPr>
          <a:xfrm>
            <a:off x="0" y="0"/>
            <a:ext cx="12193200" cy="6872400"/>
          </a:xfrm>
          <a:prstGeom prst="rect">
            <a:avLst/>
          </a:prstGeom>
        </p:spPr>
      </p:pic>
      <p:pic>
        <p:nvPicPr>
          <p:cNvPr id="4" name="Picture 3" descr="IaaS Hosting Cost Comparison.png"/>
          <p:cNvPicPr>
            <a:picLocks noChangeAspect="1"/>
          </p:cNvPicPr>
          <p:nvPr/>
        </p:nvPicPr>
        <p:blipFill>
          <a:blip r:embed="rId3"/>
          <a:stretch>
            <a:fillRect/>
          </a:stretch>
        </p:blipFill>
        <p:spPr>
          <a:xfrm>
            <a:off x="0" y="0"/>
            <a:ext cx="12193200" cy="6858000"/>
          </a:xfrm>
          <a:prstGeom prst="rect">
            <a:avLst/>
          </a:prstGeom>
        </p:spPr>
      </p:pic>
      <p:sp>
        <p:nvSpPr>
          <p:cNvPr id="5" name="TextBox 4"/>
          <p:cNvSpPr txBox="1"/>
          <p:nvPr/>
        </p:nvSpPr>
        <p:spPr>
          <a:xfrm>
            <a:off x="10476000" y="190800"/>
            <a:ext cx="928800" cy="201600"/>
          </a:xfrm>
          <a:prstGeom prst="rect">
            <a:avLst/>
          </a:prstGeom>
          <a:noFill/>
        </p:spPr>
        <p:txBody>
          <a:bodyPr wrap="square" lIns="0" tIns="0">
            <a:spAutoFit/>
          </a:bodyPr>
          <a:lstStyle/>
          <a:p>
            <a:r>
              <a:rPr sz="750">
                <a:solidFill>
                  <a:srgbClr val="000000"/>
                </a:solidFill>
                <a:latin typeface="Aptos"/>
              </a:rPr>
              <a:t>TCO Analysis</a:t>
            </a:r>
          </a:p>
        </p:txBody>
      </p:sp>
      <p:sp>
        <p:nvSpPr>
          <p:cNvPr id="6" name="TextBox 5"/>
          <p:cNvSpPr txBox="1"/>
          <p:nvPr/>
        </p:nvSpPr>
        <p:spPr>
          <a:xfrm>
            <a:off x="11149200" y="190800"/>
            <a:ext cx="100800" cy="165600"/>
          </a:xfrm>
          <a:prstGeom prst="rect">
            <a:avLst/>
          </a:prstGeom>
          <a:noFill/>
        </p:spPr>
        <p:txBody>
          <a:bodyPr wrap="square" lIns="0" tIns="0">
            <a:spAutoFit/>
          </a:bodyPr>
          <a:lstStyle/>
          <a:p>
            <a:r>
              <a:rPr sz="800">
                <a:solidFill>
                  <a:srgbClr val="000000"/>
                </a:solidFill>
                <a:latin typeface="Segoe UI"/>
              </a:rPr>
              <a:t>&gt;</a:t>
            </a:r>
          </a:p>
        </p:txBody>
      </p:sp>
      <p:sp>
        <p:nvSpPr>
          <p:cNvPr id="7" name="TextBox 6"/>
          <p:cNvSpPr txBox="1"/>
          <p:nvPr/>
        </p:nvSpPr>
        <p:spPr>
          <a:xfrm>
            <a:off x="11304000" y="190800"/>
            <a:ext cx="748800" cy="201600"/>
          </a:xfrm>
          <a:prstGeom prst="rect">
            <a:avLst/>
          </a:prstGeom>
          <a:noFill/>
        </p:spPr>
        <p:txBody>
          <a:bodyPr wrap="square" lIns="0" tIns="0">
            <a:spAutoFit/>
          </a:bodyPr>
          <a:lstStyle/>
          <a:p>
            <a:r>
              <a:rPr sz="750">
                <a:solidFill>
                  <a:srgbClr val="000000"/>
                </a:solidFill>
                <a:latin typeface="Aptos"/>
              </a:rPr>
              <a:t>Scenarios</a:t>
            </a:r>
          </a:p>
        </p:txBody>
      </p:sp>
      <p:sp>
        <p:nvSpPr>
          <p:cNvPr id="8" name="TextBox 7"/>
          <p:cNvSpPr txBox="1"/>
          <p:nvPr/>
        </p:nvSpPr>
        <p:spPr>
          <a:xfrm>
            <a:off x="216000" y="547200"/>
            <a:ext cx="2516400" cy="788400"/>
          </a:xfrm>
          <a:prstGeom prst="rect">
            <a:avLst/>
          </a:prstGeom>
          <a:noFill/>
        </p:spPr>
        <p:txBody>
          <a:bodyPr wrap="square" lIns="0" tIns="0">
            <a:spAutoFit/>
          </a:bodyPr>
          <a:lstStyle/>
          <a:p>
            <a:r>
              <a:rPr sz="2400">
                <a:solidFill>
                  <a:srgbClr val="000000"/>
                </a:solidFill>
                <a:latin typeface="Segoe UI Semibold (Headings)"/>
              </a:rPr>
              <a:t>IaaS Hosting
Cost Comparison</a:t>
            </a:r>
          </a:p>
        </p:txBody>
      </p:sp>
      <p:sp>
        <p:nvSpPr>
          <p:cNvPr id="9" name="TextBox 8"/>
          <p:cNvSpPr txBox="1"/>
          <p:nvPr/>
        </p:nvSpPr>
        <p:spPr>
          <a:xfrm>
            <a:off x="216000" y="1652400"/>
            <a:ext cx="2361600" cy="226800"/>
          </a:xfrm>
          <a:prstGeom prst="rect">
            <a:avLst/>
          </a:prstGeom>
          <a:noFill/>
        </p:spPr>
        <p:txBody>
          <a:bodyPr wrap="square" lIns="0" tIns="0">
            <a:spAutoFit/>
          </a:bodyPr>
          <a:lstStyle/>
          <a:p>
            <a:r>
              <a:rPr sz="1200">
                <a:solidFill>
                  <a:srgbClr val="000000"/>
                </a:solidFill>
                <a:latin typeface="Aptos"/>
              </a:rPr>
              <a:t>Compare projected annual infrastructure costs across Azure hosting, commitment, and right-sizing scenarios to identify the most cost-effective deployment model.</a:t>
            </a:r>
          </a:p>
        </p:txBody>
      </p:sp>
      <p:pic>
        <p:nvPicPr>
          <p:cNvPr id="10" name="Picture 9" descr="IaaS Hosting Cost Comparison SKU Comparison.png"/>
          <p:cNvPicPr>
            <a:picLocks noChangeAspect="1"/>
          </p:cNvPicPr>
          <p:nvPr/>
        </p:nvPicPr>
        <p:blipFill>
          <a:blip r:embed="rId4"/>
          <a:stretch>
            <a:fillRect/>
          </a:stretch>
        </p:blipFill>
        <p:spPr>
          <a:xfrm>
            <a:off x="2941200" y="864000"/>
            <a:ext cx="9025200" cy="4702721"/>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8800"/>
            <a:ext cx="349200" cy="61200"/>
          </a:xfrm>
          <a:prstGeom prst="rect">
            <a:avLst/>
          </a:prstGeom>
          <a:noFill/>
        </p:spPr>
        <p:txBody>
          <a:bodyPr wrap="square" lIns="0" tIns="0">
            <a:spAutoFit/>
          </a:bodyPr>
          <a:lstStyle/>
          <a:p>
            <a:r>
              <a:rPr sz="100">
                <a:solidFill>
                  <a:srgbClr val="E6E6E6"/>
                </a:solidFill>
                <a:latin typeface="Segoe UI"/>
              </a:rPr>
              <a:t>8ABA3476-A28C-4D40-AA80-9BF6E26DF846</a:t>
            </a:r>
          </a:p>
        </p:txBody>
      </p:sp>
      <p:pic>
        <p:nvPicPr>
          <p:cNvPr id="3" name="Picture 2" descr="Slide Master 1.png"/>
          <p:cNvPicPr>
            <a:picLocks noChangeAspect="1"/>
          </p:cNvPicPr>
          <p:nvPr/>
        </p:nvPicPr>
        <p:blipFill>
          <a:blip r:embed="rId2"/>
          <a:stretch>
            <a:fillRect/>
          </a:stretch>
        </p:blipFill>
        <p:spPr>
          <a:xfrm>
            <a:off x="0" y="0"/>
            <a:ext cx="12193200" cy="6872400"/>
          </a:xfrm>
          <a:prstGeom prst="rect">
            <a:avLst/>
          </a:prstGeom>
        </p:spPr>
      </p:pic>
      <p:pic>
        <p:nvPicPr>
          <p:cNvPr id="4" name="Picture 3" descr="Server Analysis.png"/>
          <p:cNvPicPr>
            <a:picLocks noChangeAspect="1"/>
          </p:cNvPicPr>
          <p:nvPr/>
        </p:nvPicPr>
        <p:blipFill>
          <a:blip r:embed="rId3"/>
          <a:stretch>
            <a:fillRect/>
          </a:stretch>
        </p:blipFill>
        <p:spPr>
          <a:xfrm>
            <a:off x="0" y="0"/>
            <a:ext cx="12193200" cy="6858000"/>
          </a:xfrm>
          <a:prstGeom prst="rect">
            <a:avLst/>
          </a:prstGeom>
        </p:spPr>
      </p:pic>
      <p:sp>
        <p:nvSpPr>
          <p:cNvPr id="5" name="TextBox 4"/>
          <p:cNvSpPr txBox="1"/>
          <p:nvPr/>
        </p:nvSpPr>
        <p:spPr>
          <a:xfrm>
            <a:off x="306000" y="342000"/>
            <a:ext cx="6616800" cy="417600"/>
          </a:xfrm>
          <a:prstGeom prst="rect">
            <a:avLst/>
          </a:prstGeom>
          <a:noFill/>
        </p:spPr>
        <p:txBody>
          <a:bodyPr wrap="square" lIns="0" tIns="0">
            <a:spAutoFit/>
          </a:bodyPr>
          <a:lstStyle/>
          <a:p>
            <a:r>
              <a:rPr sz="2400">
                <a:solidFill>
                  <a:srgbClr val="000000"/>
                </a:solidFill>
                <a:latin typeface="Segoe UI Semibold (Headings)"/>
              </a:rPr>
              <a:t>Server Analysis</a:t>
            </a:r>
          </a:p>
        </p:txBody>
      </p:sp>
      <p:sp>
        <p:nvSpPr>
          <p:cNvPr id="6" name="TextBox 5"/>
          <p:cNvSpPr txBox="1"/>
          <p:nvPr/>
        </p:nvSpPr>
        <p:spPr>
          <a:xfrm>
            <a:off x="306000" y="849600"/>
            <a:ext cx="11606400" cy="226800"/>
          </a:xfrm>
          <a:prstGeom prst="rect">
            <a:avLst/>
          </a:prstGeom>
          <a:noFill/>
        </p:spPr>
        <p:txBody>
          <a:bodyPr wrap="square" lIns="0" tIns="0">
            <a:spAutoFit/>
          </a:bodyPr>
          <a:lstStyle/>
          <a:p>
            <a:r>
              <a:rPr sz="1200">
                <a:solidFill>
                  <a:srgbClr val="000000"/>
                </a:solidFill>
                <a:latin typeface="Segoe UI"/>
              </a:rPr>
              <a:t>A high-level summary of the server landscape, including operating system distribution, support status, utilization patterns, and potential opportunities to optimize or decommission underused infrastructure.</a:t>
            </a:r>
          </a:p>
        </p:txBody>
      </p:sp>
      <p:sp>
        <p:nvSpPr>
          <p:cNvPr id="7" name="TextBox 6"/>
          <p:cNvSpPr txBox="1"/>
          <p:nvPr/>
        </p:nvSpPr>
        <p:spPr>
          <a:xfrm>
            <a:off x="9903600" y="180000"/>
            <a:ext cx="864000" cy="201600"/>
          </a:xfrm>
          <a:prstGeom prst="rect">
            <a:avLst/>
          </a:prstGeom>
          <a:noFill/>
        </p:spPr>
        <p:txBody>
          <a:bodyPr wrap="square" lIns="0" tIns="0">
            <a:spAutoFit/>
          </a:bodyPr>
          <a:lstStyle/>
          <a:p>
            <a:r>
              <a:rPr sz="750">
                <a:solidFill>
                  <a:srgbClr val="000000"/>
                </a:solidFill>
                <a:latin typeface="Segoe UI"/>
              </a:rPr>
              <a:t>Estate Explorer</a:t>
            </a:r>
          </a:p>
        </p:txBody>
      </p:sp>
      <p:sp>
        <p:nvSpPr>
          <p:cNvPr id="8" name="TextBox 7"/>
          <p:cNvSpPr txBox="1"/>
          <p:nvPr/>
        </p:nvSpPr>
        <p:spPr>
          <a:xfrm>
            <a:off x="10630800" y="176400"/>
            <a:ext cx="100800" cy="165600"/>
          </a:xfrm>
          <a:prstGeom prst="rect">
            <a:avLst/>
          </a:prstGeom>
          <a:noFill/>
        </p:spPr>
        <p:txBody>
          <a:bodyPr wrap="square" lIns="0" tIns="0">
            <a:spAutoFit/>
          </a:bodyPr>
          <a:lstStyle/>
          <a:p>
            <a:r>
              <a:rPr sz="800">
                <a:solidFill>
                  <a:srgbClr val="000000"/>
                </a:solidFill>
                <a:latin typeface="Segoe UI"/>
              </a:rPr>
              <a:t>&gt;</a:t>
            </a:r>
          </a:p>
        </p:txBody>
      </p:sp>
      <p:sp>
        <p:nvSpPr>
          <p:cNvPr id="9" name="TextBox 8"/>
          <p:cNvSpPr txBox="1"/>
          <p:nvPr/>
        </p:nvSpPr>
        <p:spPr>
          <a:xfrm>
            <a:off x="10767600" y="180000"/>
            <a:ext cx="658800" cy="201600"/>
          </a:xfrm>
          <a:prstGeom prst="rect">
            <a:avLst/>
          </a:prstGeom>
          <a:noFill/>
        </p:spPr>
        <p:txBody>
          <a:bodyPr wrap="square" lIns="0" tIns="0">
            <a:spAutoFit/>
          </a:bodyPr>
          <a:lstStyle/>
          <a:p>
            <a:r>
              <a:rPr sz="750">
                <a:solidFill>
                  <a:srgbClr val="000000"/>
                </a:solidFill>
                <a:latin typeface="Segoe UI"/>
              </a:rPr>
              <a:t>Infrastructure</a:t>
            </a:r>
          </a:p>
        </p:txBody>
      </p:sp>
      <p:sp>
        <p:nvSpPr>
          <p:cNvPr id="10" name="TextBox 9"/>
          <p:cNvSpPr txBox="1"/>
          <p:nvPr/>
        </p:nvSpPr>
        <p:spPr>
          <a:xfrm>
            <a:off x="11394000" y="176400"/>
            <a:ext cx="100800" cy="165600"/>
          </a:xfrm>
          <a:prstGeom prst="rect">
            <a:avLst/>
          </a:prstGeom>
          <a:noFill/>
        </p:spPr>
        <p:txBody>
          <a:bodyPr wrap="square" lIns="0" tIns="0">
            <a:spAutoFit/>
          </a:bodyPr>
          <a:lstStyle/>
          <a:p>
            <a:r>
              <a:rPr sz="800">
                <a:solidFill>
                  <a:srgbClr val="000000"/>
                </a:solidFill>
                <a:latin typeface="Segoe UI"/>
              </a:rPr>
              <a:t>&gt;</a:t>
            </a:r>
          </a:p>
        </p:txBody>
      </p:sp>
      <p:sp>
        <p:nvSpPr>
          <p:cNvPr id="11" name="TextBox 10"/>
          <p:cNvSpPr txBox="1"/>
          <p:nvPr/>
        </p:nvSpPr>
        <p:spPr>
          <a:xfrm>
            <a:off x="11545200" y="180000"/>
            <a:ext cx="658800" cy="201600"/>
          </a:xfrm>
          <a:prstGeom prst="rect">
            <a:avLst/>
          </a:prstGeom>
          <a:noFill/>
        </p:spPr>
        <p:txBody>
          <a:bodyPr wrap="square" lIns="0" tIns="0">
            <a:spAutoFit/>
          </a:bodyPr>
          <a:lstStyle/>
          <a:p>
            <a:r>
              <a:rPr sz="750">
                <a:solidFill>
                  <a:srgbClr val="000000"/>
                </a:solidFill>
                <a:latin typeface="Segoe UI"/>
              </a:rPr>
              <a:t>Servers</a:t>
            </a:r>
          </a:p>
        </p:txBody>
      </p:sp>
      <p:pic>
        <p:nvPicPr>
          <p:cNvPr id="12" name="Picture 11" descr="Server Analysis Server Inventory Stats.png"/>
          <p:cNvPicPr>
            <a:picLocks noChangeAspect="1"/>
          </p:cNvPicPr>
          <p:nvPr/>
        </p:nvPicPr>
        <p:blipFill>
          <a:blip r:embed="rId4"/>
          <a:stretch>
            <a:fillRect/>
          </a:stretch>
        </p:blipFill>
        <p:spPr>
          <a:xfrm>
            <a:off x="306000" y="1472400"/>
            <a:ext cx="11581200" cy="546927"/>
          </a:xfrm>
          <a:prstGeom prst="rect">
            <a:avLst/>
          </a:prstGeom>
        </p:spPr>
      </p:pic>
      <p:pic>
        <p:nvPicPr>
          <p:cNvPr id="13" name="Picture 12" descr="Server Analysis OS Support Timeline.png"/>
          <p:cNvPicPr>
            <a:picLocks noChangeAspect="1"/>
          </p:cNvPicPr>
          <p:nvPr/>
        </p:nvPicPr>
        <p:blipFill>
          <a:blip r:embed="rId5"/>
          <a:stretch>
            <a:fillRect/>
          </a:stretch>
        </p:blipFill>
        <p:spPr>
          <a:xfrm>
            <a:off x="306000" y="2138400"/>
            <a:ext cx="11581200" cy="3445646"/>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8800"/>
            <a:ext cx="349200" cy="61200"/>
          </a:xfrm>
          <a:prstGeom prst="rect">
            <a:avLst/>
          </a:prstGeom>
          <a:noFill/>
        </p:spPr>
        <p:txBody>
          <a:bodyPr wrap="square" lIns="0" tIns="0">
            <a:spAutoFit/>
          </a:bodyPr>
          <a:lstStyle/>
          <a:p>
            <a:r>
              <a:rPr sz="100">
                <a:solidFill>
                  <a:srgbClr val="E6E6E6"/>
                </a:solidFill>
                <a:latin typeface="Segoe UI"/>
              </a:rPr>
              <a:t>A3A496D5-B3E1-4A98-9EDF-A218CE4310F6</a:t>
            </a:r>
          </a:p>
        </p:txBody>
      </p:sp>
      <p:pic>
        <p:nvPicPr>
          <p:cNvPr id="3" name="Picture 2" descr="Slide Master 1.png"/>
          <p:cNvPicPr>
            <a:picLocks noChangeAspect="1"/>
          </p:cNvPicPr>
          <p:nvPr/>
        </p:nvPicPr>
        <p:blipFill>
          <a:blip r:embed="rId2"/>
          <a:stretch>
            <a:fillRect/>
          </a:stretch>
        </p:blipFill>
        <p:spPr>
          <a:xfrm>
            <a:off x="0" y="0"/>
            <a:ext cx="12193200" cy="6872400"/>
          </a:xfrm>
          <a:prstGeom prst="rect">
            <a:avLst/>
          </a:prstGeom>
        </p:spPr>
      </p:pic>
      <p:pic>
        <p:nvPicPr>
          <p:cNvPr id="4" name="Picture 3" descr="Server Analysis.png"/>
          <p:cNvPicPr>
            <a:picLocks noChangeAspect="1"/>
          </p:cNvPicPr>
          <p:nvPr/>
        </p:nvPicPr>
        <p:blipFill>
          <a:blip r:embed="rId3"/>
          <a:stretch>
            <a:fillRect/>
          </a:stretch>
        </p:blipFill>
        <p:spPr>
          <a:xfrm>
            <a:off x="0" y="0"/>
            <a:ext cx="12193200" cy="6858000"/>
          </a:xfrm>
          <a:prstGeom prst="rect">
            <a:avLst/>
          </a:prstGeom>
        </p:spPr>
      </p:pic>
      <p:sp>
        <p:nvSpPr>
          <p:cNvPr id="5" name="TextBox 4"/>
          <p:cNvSpPr txBox="1"/>
          <p:nvPr/>
        </p:nvSpPr>
        <p:spPr>
          <a:xfrm>
            <a:off x="306000" y="342000"/>
            <a:ext cx="6616800" cy="417600"/>
          </a:xfrm>
          <a:prstGeom prst="rect">
            <a:avLst/>
          </a:prstGeom>
          <a:noFill/>
        </p:spPr>
        <p:txBody>
          <a:bodyPr wrap="square" lIns="0" tIns="0">
            <a:spAutoFit/>
          </a:bodyPr>
          <a:lstStyle/>
          <a:p>
            <a:r>
              <a:rPr sz="2400">
                <a:solidFill>
                  <a:srgbClr val="000000"/>
                </a:solidFill>
                <a:latin typeface="Segoe UI Semibold (Headings)"/>
              </a:rPr>
              <a:t>Operating System Lifecycle Risk</a:t>
            </a:r>
          </a:p>
        </p:txBody>
      </p:sp>
      <p:sp>
        <p:nvSpPr>
          <p:cNvPr id="6" name="TextBox 5"/>
          <p:cNvSpPr txBox="1"/>
          <p:nvPr/>
        </p:nvSpPr>
        <p:spPr>
          <a:xfrm>
            <a:off x="331200" y="838800"/>
            <a:ext cx="11545200" cy="226800"/>
          </a:xfrm>
          <a:prstGeom prst="rect">
            <a:avLst/>
          </a:prstGeom>
          <a:noFill/>
        </p:spPr>
        <p:txBody>
          <a:bodyPr wrap="square" lIns="0" tIns="0">
            <a:spAutoFit/>
          </a:bodyPr>
          <a:lstStyle/>
          <a:p>
            <a:r>
              <a:rPr sz="1200">
                <a:solidFill>
                  <a:srgbClr val="000000"/>
                </a:solidFill>
                <a:latin typeface="Segoe UI"/>
              </a:rPr>
              <a:t>Identify unsupported operating systems, upcoming end-of-support milestones, and infrastructure requiring remediation to reduce security and operational risk.</a:t>
            </a:r>
          </a:p>
        </p:txBody>
      </p:sp>
      <p:sp>
        <p:nvSpPr>
          <p:cNvPr id="7" name="TextBox 6"/>
          <p:cNvSpPr txBox="1"/>
          <p:nvPr/>
        </p:nvSpPr>
        <p:spPr>
          <a:xfrm>
            <a:off x="9907200" y="180000"/>
            <a:ext cx="864000" cy="201600"/>
          </a:xfrm>
          <a:prstGeom prst="rect">
            <a:avLst/>
          </a:prstGeom>
          <a:noFill/>
        </p:spPr>
        <p:txBody>
          <a:bodyPr wrap="square" lIns="0" tIns="0">
            <a:spAutoFit/>
          </a:bodyPr>
          <a:lstStyle/>
          <a:p>
            <a:r>
              <a:rPr sz="750">
                <a:solidFill>
                  <a:srgbClr val="000000"/>
                </a:solidFill>
                <a:latin typeface="Segoe UI"/>
              </a:rPr>
              <a:t>Estate Explorer</a:t>
            </a:r>
          </a:p>
        </p:txBody>
      </p:sp>
      <p:sp>
        <p:nvSpPr>
          <p:cNvPr id="8" name="TextBox 7"/>
          <p:cNvSpPr txBox="1"/>
          <p:nvPr/>
        </p:nvSpPr>
        <p:spPr>
          <a:xfrm>
            <a:off x="10630800" y="176400"/>
            <a:ext cx="100800" cy="165600"/>
          </a:xfrm>
          <a:prstGeom prst="rect">
            <a:avLst/>
          </a:prstGeom>
          <a:noFill/>
        </p:spPr>
        <p:txBody>
          <a:bodyPr wrap="square" lIns="0" tIns="0">
            <a:spAutoFit/>
          </a:bodyPr>
          <a:lstStyle/>
          <a:p>
            <a:r>
              <a:rPr sz="800">
                <a:solidFill>
                  <a:srgbClr val="000000"/>
                </a:solidFill>
                <a:latin typeface="Segoe UI"/>
              </a:rPr>
              <a:t>&gt;</a:t>
            </a:r>
          </a:p>
        </p:txBody>
      </p:sp>
      <p:sp>
        <p:nvSpPr>
          <p:cNvPr id="9" name="TextBox 8"/>
          <p:cNvSpPr txBox="1"/>
          <p:nvPr/>
        </p:nvSpPr>
        <p:spPr>
          <a:xfrm>
            <a:off x="10771200" y="180000"/>
            <a:ext cx="658800" cy="201600"/>
          </a:xfrm>
          <a:prstGeom prst="rect">
            <a:avLst/>
          </a:prstGeom>
          <a:noFill/>
        </p:spPr>
        <p:txBody>
          <a:bodyPr wrap="square" lIns="0" tIns="0">
            <a:spAutoFit/>
          </a:bodyPr>
          <a:lstStyle/>
          <a:p>
            <a:r>
              <a:rPr sz="750">
                <a:solidFill>
                  <a:srgbClr val="000000"/>
                </a:solidFill>
                <a:latin typeface="Segoe UI"/>
              </a:rPr>
              <a:t>Infrastructure</a:t>
            </a:r>
          </a:p>
        </p:txBody>
      </p:sp>
      <p:sp>
        <p:nvSpPr>
          <p:cNvPr id="10" name="TextBox 9"/>
          <p:cNvSpPr txBox="1"/>
          <p:nvPr/>
        </p:nvSpPr>
        <p:spPr>
          <a:xfrm>
            <a:off x="11390400" y="190800"/>
            <a:ext cx="100800" cy="165600"/>
          </a:xfrm>
          <a:prstGeom prst="rect">
            <a:avLst/>
          </a:prstGeom>
          <a:noFill/>
        </p:spPr>
        <p:txBody>
          <a:bodyPr wrap="square" lIns="0" tIns="0">
            <a:spAutoFit/>
          </a:bodyPr>
          <a:lstStyle/>
          <a:p>
            <a:r>
              <a:rPr sz="800">
                <a:solidFill>
                  <a:srgbClr val="000000"/>
                </a:solidFill>
                <a:latin typeface="Segoe UI"/>
              </a:rPr>
              <a:t>&gt;</a:t>
            </a:r>
          </a:p>
        </p:txBody>
      </p:sp>
      <p:sp>
        <p:nvSpPr>
          <p:cNvPr id="11" name="TextBox 10"/>
          <p:cNvSpPr txBox="1"/>
          <p:nvPr/>
        </p:nvSpPr>
        <p:spPr>
          <a:xfrm>
            <a:off x="11545200" y="180000"/>
            <a:ext cx="658800" cy="201600"/>
          </a:xfrm>
          <a:prstGeom prst="rect">
            <a:avLst/>
          </a:prstGeom>
          <a:noFill/>
        </p:spPr>
        <p:txBody>
          <a:bodyPr wrap="square" lIns="0" tIns="0">
            <a:spAutoFit/>
          </a:bodyPr>
          <a:lstStyle/>
          <a:p>
            <a:r>
              <a:rPr sz="750">
                <a:solidFill>
                  <a:srgbClr val="000000"/>
                </a:solidFill>
                <a:latin typeface="Segoe UI"/>
              </a:rPr>
              <a:t>Servers</a:t>
            </a:r>
          </a:p>
        </p:txBody>
      </p:sp>
      <p:pic>
        <p:nvPicPr>
          <p:cNvPr id="12" name="Picture 11" descr="OS Lifecycle Risk Support Status Summary.png"/>
          <p:cNvPicPr>
            <a:picLocks noChangeAspect="1"/>
          </p:cNvPicPr>
          <p:nvPr/>
        </p:nvPicPr>
        <p:blipFill>
          <a:blip r:embed="rId4"/>
          <a:stretch>
            <a:fillRect/>
          </a:stretch>
        </p:blipFill>
        <p:spPr>
          <a:xfrm>
            <a:off x="291600" y="1306800"/>
            <a:ext cx="11653200" cy="941384"/>
          </a:xfrm>
          <a:prstGeom prst="rect">
            <a:avLst/>
          </a:prstGeom>
        </p:spPr>
      </p:pic>
      <p:pic>
        <p:nvPicPr>
          <p:cNvPr id="13" name="Picture 12" descr="OS Lifecycle Risk Distribution And Timeline.png"/>
          <p:cNvPicPr>
            <a:picLocks noChangeAspect="1"/>
          </p:cNvPicPr>
          <p:nvPr/>
        </p:nvPicPr>
        <p:blipFill>
          <a:blip r:embed="rId5"/>
          <a:stretch>
            <a:fillRect/>
          </a:stretch>
        </p:blipFill>
        <p:spPr>
          <a:xfrm>
            <a:off x="291600" y="2448000"/>
            <a:ext cx="11653200" cy="3487401"/>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8800"/>
            <a:ext cx="349200" cy="61200"/>
          </a:xfrm>
          <a:prstGeom prst="rect">
            <a:avLst/>
          </a:prstGeom>
          <a:noFill/>
        </p:spPr>
        <p:txBody>
          <a:bodyPr wrap="square" lIns="0" tIns="0">
            <a:spAutoFit/>
          </a:bodyPr>
          <a:lstStyle/>
          <a:p>
            <a:r>
              <a:rPr sz="100">
                <a:solidFill>
                  <a:srgbClr val="E6E6E6"/>
                </a:solidFill>
                <a:latin typeface="Segoe UI"/>
              </a:rPr>
              <a:t>7837F4E9-E66C-4EAD-AB7D-3E61D684A20F</a:t>
            </a:r>
          </a:p>
        </p:txBody>
      </p:sp>
      <p:pic>
        <p:nvPicPr>
          <p:cNvPr id="3" name="Picture 2" descr="Slide Master 1.png"/>
          <p:cNvPicPr>
            <a:picLocks noChangeAspect="1"/>
          </p:cNvPicPr>
          <p:nvPr/>
        </p:nvPicPr>
        <p:blipFill>
          <a:blip r:embed="rId2"/>
          <a:stretch>
            <a:fillRect/>
          </a:stretch>
        </p:blipFill>
        <p:spPr>
          <a:xfrm>
            <a:off x="0" y="0"/>
            <a:ext cx="12193200" cy="6872400"/>
          </a:xfrm>
          <a:prstGeom prst="rect">
            <a:avLst/>
          </a:prstGeom>
        </p:spPr>
      </p:pic>
      <p:pic>
        <p:nvPicPr>
          <p:cNvPr id="4" name="Picture 3" descr="Server Analysis.png"/>
          <p:cNvPicPr>
            <a:picLocks noChangeAspect="1"/>
          </p:cNvPicPr>
          <p:nvPr/>
        </p:nvPicPr>
        <p:blipFill>
          <a:blip r:embed="rId3"/>
          <a:stretch>
            <a:fillRect/>
          </a:stretch>
        </p:blipFill>
        <p:spPr>
          <a:xfrm>
            <a:off x="0" y="0"/>
            <a:ext cx="12193200" cy="6858000"/>
          </a:xfrm>
          <a:prstGeom prst="rect">
            <a:avLst/>
          </a:prstGeom>
        </p:spPr>
      </p:pic>
      <p:sp>
        <p:nvSpPr>
          <p:cNvPr id="5" name="TextBox 4"/>
          <p:cNvSpPr txBox="1"/>
          <p:nvPr/>
        </p:nvSpPr>
        <p:spPr>
          <a:xfrm>
            <a:off x="306000" y="342000"/>
            <a:ext cx="6616800" cy="417600"/>
          </a:xfrm>
          <a:prstGeom prst="rect">
            <a:avLst/>
          </a:prstGeom>
          <a:noFill/>
        </p:spPr>
        <p:txBody>
          <a:bodyPr wrap="square" lIns="0" tIns="0">
            <a:spAutoFit/>
          </a:bodyPr>
          <a:lstStyle/>
          <a:p>
            <a:r>
              <a:rPr sz="2400">
                <a:solidFill>
                  <a:srgbClr val="000000"/>
                </a:solidFill>
                <a:latin typeface="Segoe UI Semibold (Headings)"/>
              </a:rPr>
              <a:t>VMware Hosting Infrastructure Support</a:t>
            </a:r>
          </a:p>
        </p:txBody>
      </p:sp>
      <p:sp>
        <p:nvSpPr>
          <p:cNvPr id="6" name="TextBox 5"/>
          <p:cNvSpPr txBox="1"/>
          <p:nvPr/>
        </p:nvSpPr>
        <p:spPr>
          <a:xfrm>
            <a:off x="306000" y="824400"/>
            <a:ext cx="11606400" cy="226800"/>
          </a:xfrm>
          <a:prstGeom prst="rect">
            <a:avLst/>
          </a:prstGeom>
          <a:noFill/>
        </p:spPr>
        <p:txBody>
          <a:bodyPr wrap="square" lIns="0" tIns="0">
            <a:spAutoFit/>
          </a:bodyPr>
          <a:lstStyle/>
          <a:p>
            <a:r>
              <a:rPr sz="1200">
                <a:solidFill>
                  <a:srgbClr val="000000"/>
                </a:solidFill>
                <a:latin typeface="Segoe UI"/>
              </a:rPr>
              <a:t>Review the support status of the physical infrastructure hosting your VMware environment. Identify aging hardware, warranty expiry, and end-of-support exposure.
</a:t>
            </a:r>
            <a:r>
              <a:rPr sz="1200" b="1">
                <a:solidFill>
                  <a:srgbClr val="000000"/>
                </a:solidFill>
                <a:latin typeface="Segoe UI Semibold"/>
              </a:rPr>
              <a:t>Warranty Assumption: </a:t>
            </a:r>
            <a:r>
              <a:rPr sz="1200">
                <a:solidFill>
                  <a:srgbClr val="000000"/>
                </a:solidFill>
                <a:latin typeface="Segoe UI"/>
              </a:rPr>
              <a:t>Hardware is purchased within 5 years of the release date and with 3 years of warranty.  Does not account for if extended warranty was purchased</a:t>
            </a:r>
          </a:p>
        </p:txBody>
      </p:sp>
      <p:sp>
        <p:nvSpPr>
          <p:cNvPr id="7" name="TextBox 6"/>
          <p:cNvSpPr txBox="1"/>
          <p:nvPr/>
        </p:nvSpPr>
        <p:spPr>
          <a:xfrm>
            <a:off x="176400" y="6490800"/>
            <a:ext cx="2718000" cy="216000"/>
          </a:xfrm>
          <a:prstGeom prst="rect">
            <a:avLst/>
          </a:prstGeom>
          <a:noFill/>
        </p:spPr>
        <p:txBody>
          <a:bodyPr wrap="square" lIns="0" tIns="0">
            <a:spAutoFit/>
          </a:bodyPr>
          <a:lstStyle/>
          <a:p>
            <a:r>
              <a:rPr sz="800">
                <a:solidFill>
                  <a:srgbClr val="000000"/>
                </a:solidFill>
                <a:latin typeface="Segoe UI"/>
              </a:rPr>
              <a:t>*Powered down machines do not report make or model.</a:t>
            </a:r>
          </a:p>
        </p:txBody>
      </p:sp>
      <p:sp>
        <p:nvSpPr>
          <p:cNvPr id="8" name="TextBox 7"/>
          <p:cNvSpPr txBox="1"/>
          <p:nvPr/>
        </p:nvSpPr>
        <p:spPr>
          <a:xfrm>
            <a:off x="9907200" y="180000"/>
            <a:ext cx="864000" cy="201600"/>
          </a:xfrm>
          <a:prstGeom prst="rect">
            <a:avLst/>
          </a:prstGeom>
          <a:noFill/>
        </p:spPr>
        <p:txBody>
          <a:bodyPr wrap="square" lIns="0" tIns="0">
            <a:spAutoFit/>
          </a:bodyPr>
          <a:lstStyle/>
          <a:p>
            <a:r>
              <a:rPr sz="750">
                <a:solidFill>
                  <a:srgbClr val="000000"/>
                </a:solidFill>
                <a:latin typeface="Segoe UI"/>
              </a:rPr>
              <a:t>Estate Explorer</a:t>
            </a:r>
          </a:p>
        </p:txBody>
      </p:sp>
      <p:sp>
        <p:nvSpPr>
          <p:cNvPr id="9" name="TextBox 8"/>
          <p:cNvSpPr txBox="1"/>
          <p:nvPr/>
        </p:nvSpPr>
        <p:spPr>
          <a:xfrm>
            <a:off x="10630800" y="176400"/>
            <a:ext cx="100800" cy="165600"/>
          </a:xfrm>
          <a:prstGeom prst="rect">
            <a:avLst/>
          </a:prstGeom>
          <a:noFill/>
        </p:spPr>
        <p:txBody>
          <a:bodyPr wrap="square" lIns="0" tIns="0">
            <a:spAutoFit/>
          </a:bodyPr>
          <a:lstStyle/>
          <a:p>
            <a:r>
              <a:rPr sz="800">
                <a:solidFill>
                  <a:srgbClr val="000000"/>
                </a:solidFill>
                <a:latin typeface="Segoe UI"/>
              </a:rPr>
              <a:t>&gt;</a:t>
            </a:r>
          </a:p>
        </p:txBody>
      </p:sp>
      <p:sp>
        <p:nvSpPr>
          <p:cNvPr id="10" name="TextBox 9"/>
          <p:cNvSpPr txBox="1"/>
          <p:nvPr/>
        </p:nvSpPr>
        <p:spPr>
          <a:xfrm>
            <a:off x="10771200" y="180000"/>
            <a:ext cx="658800" cy="201600"/>
          </a:xfrm>
          <a:prstGeom prst="rect">
            <a:avLst/>
          </a:prstGeom>
          <a:noFill/>
        </p:spPr>
        <p:txBody>
          <a:bodyPr wrap="square" lIns="0" tIns="0">
            <a:spAutoFit/>
          </a:bodyPr>
          <a:lstStyle/>
          <a:p>
            <a:r>
              <a:rPr sz="750">
                <a:solidFill>
                  <a:srgbClr val="000000"/>
                </a:solidFill>
                <a:latin typeface="Segoe UI"/>
              </a:rPr>
              <a:t>Infrastructure</a:t>
            </a:r>
          </a:p>
        </p:txBody>
      </p:sp>
      <p:sp>
        <p:nvSpPr>
          <p:cNvPr id="11" name="TextBox 10"/>
          <p:cNvSpPr txBox="1"/>
          <p:nvPr/>
        </p:nvSpPr>
        <p:spPr>
          <a:xfrm>
            <a:off x="11390400" y="190800"/>
            <a:ext cx="100800" cy="165600"/>
          </a:xfrm>
          <a:prstGeom prst="rect">
            <a:avLst/>
          </a:prstGeom>
          <a:noFill/>
        </p:spPr>
        <p:txBody>
          <a:bodyPr wrap="square" lIns="0" tIns="0">
            <a:spAutoFit/>
          </a:bodyPr>
          <a:lstStyle/>
          <a:p>
            <a:r>
              <a:rPr sz="800">
                <a:solidFill>
                  <a:srgbClr val="000000"/>
                </a:solidFill>
                <a:latin typeface="Segoe UI"/>
              </a:rPr>
              <a:t>&gt;</a:t>
            </a:r>
          </a:p>
        </p:txBody>
      </p:sp>
      <p:sp>
        <p:nvSpPr>
          <p:cNvPr id="12" name="TextBox 11"/>
          <p:cNvSpPr txBox="1"/>
          <p:nvPr/>
        </p:nvSpPr>
        <p:spPr>
          <a:xfrm>
            <a:off x="11545200" y="180000"/>
            <a:ext cx="658800" cy="201600"/>
          </a:xfrm>
          <a:prstGeom prst="rect">
            <a:avLst/>
          </a:prstGeom>
          <a:noFill/>
        </p:spPr>
        <p:txBody>
          <a:bodyPr wrap="square" lIns="0" tIns="0">
            <a:spAutoFit/>
          </a:bodyPr>
          <a:lstStyle/>
          <a:p>
            <a:r>
              <a:rPr sz="750">
                <a:solidFill>
                  <a:srgbClr val="000000"/>
                </a:solidFill>
                <a:latin typeface="Segoe UI"/>
              </a:rPr>
              <a:t>Hardware</a:t>
            </a:r>
          </a:p>
        </p:txBody>
      </p:sp>
      <p:pic>
        <p:nvPicPr>
          <p:cNvPr id="13" name="Picture 12" descr="VMWare Hosting Infrastructure KPI Cards.png"/>
          <p:cNvPicPr>
            <a:picLocks noChangeAspect="1"/>
          </p:cNvPicPr>
          <p:nvPr/>
        </p:nvPicPr>
        <p:blipFill>
          <a:blip r:embed="rId4"/>
          <a:stretch>
            <a:fillRect/>
          </a:stretch>
        </p:blipFill>
        <p:spPr>
          <a:xfrm>
            <a:off x="262800" y="1465200"/>
            <a:ext cx="11340000" cy="1079065"/>
          </a:xfrm>
          <a:prstGeom prst="rect">
            <a:avLst/>
          </a:prstGeom>
        </p:spPr>
      </p:pic>
      <p:pic>
        <p:nvPicPr>
          <p:cNvPr id="14" name="Picture 13" descr="VMWare Hosting Hardware Support Status.png"/>
          <p:cNvPicPr>
            <a:picLocks noChangeAspect="1"/>
          </p:cNvPicPr>
          <p:nvPr/>
        </p:nvPicPr>
        <p:blipFill>
          <a:blip r:embed="rId5"/>
          <a:stretch>
            <a:fillRect/>
          </a:stretch>
        </p:blipFill>
        <p:spPr>
          <a:xfrm>
            <a:off x="262800" y="2620800"/>
            <a:ext cx="11340000" cy="2256228"/>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8800"/>
            <a:ext cx="349200" cy="61200"/>
          </a:xfrm>
          <a:prstGeom prst="rect">
            <a:avLst/>
          </a:prstGeom>
          <a:noFill/>
        </p:spPr>
        <p:txBody>
          <a:bodyPr wrap="square" lIns="0" tIns="0">
            <a:spAutoFit/>
          </a:bodyPr>
          <a:lstStyle/>
          <a:p>
            <a:r>
              <a:rPr sz="100">
                <a:solidFill>
                  <a:srgbClr val="E6E6E6"/>
                </a:solidFill>
                <a:latin typeface="Segoe UI"/>
              </a:rPr>
              <a:t>FFE4531D-746A-4449-845C-D23F7BC2A134</a:t>
            </a:r>
          </a:p>
        </p:txBody>
      </p:sp>
      <p:pic>
        <p:nvPicPr>
          <p:cNvPr id="3" name="Picture 2" descr="Slide Master 1.png"/>
          <p:cNvPicPr>
            <a:picLocks noChangeAspect="1"/>
          </p:cNvPicPr>
          <p:nvPr/>
        </p:nvPicPr>
        <p:blipFill>
          <a:blip r:embed="rId2"/>
          <a:stretch>
            <a:fillRect/>
          </a:stretch>
        </p:blipFill>
        <p:spPr>
          <a:xfrm>
            <a:off x="0" y="0"/>
            <a:ext cx="12193200" cy="6872400"/>
          </a:xfrm>
          <a:prstGeom prst="rect">
            <a:avLst/>
          </a:prstGeom>
        </p:spPr>
      </p:pic>
      <p:pic>
        <p:nvPicPr>
          <p:cNvPr id="4" name="Picture 3" descr="Security Tooling Consolidation.png"/>
          <p:cNvPicPr>
            <a:picLocks noChangeAspect="1"/>
          </p:cNvPicPr>
          <p:nvPr/>
        </p:nvPicPr>
        <p:blipFill>
          <a:blip r:embed="rId3"/>
          <a:stretch>
            <a:fillRect/>
          </a:stretch>
        </p:blipFill>
        <p:spPr>
          <a:xfrm>
            <a:off x="0" y="0"/>
            <a:ext cx="12193200" cy="6858000"/>
          </a:xfrm>
          <a:prstGeom prst="rect">
            <a:avLst/>
          </a:prstGeom>
        </p:spPr>
      </p:pic>
      <p:sp>
        <p:nvSpPr>
          <p:cNvPr id="5" name="TextBox 4"/>
          <p:cNvSpPr txBox="1"/>
          <p:nvPr/>
        </p:nvSpPr>
        <p:spPr>
          <a:xfrm>
            <a:off x="2653200" y="496799"/>
            <a:ext cx="5461200" cy="417600"/>
          </a:xfrm>
          <a:prstGeom prst="rect">
            <a:avLst/>
          </a:prstGeom>
          <a:noFill/>
        </p:spPr>
        <p:txBody>
          <a:bodyPr wrap="square" lIns="0" tIns="0">
            <a:spAutoFit/>
          </a:bodyPr>
          <a:lstStyle/>
          <a:p>
            <a:r>
              <a:rPr sz="2400">
                <a:solidFill>
                  <a:srgbClr val="000000"/>
                </a:solidFill>
                <a:latin typeface="Segoe UI Semibold (Headings)"/>
              </a:rPr>
              <a:t>Security </a:t>
            </a:r>
            <a:r>
              <a:rPr sz="2400">
                <a:solidFill>
                  <a:srgbClr val="A656DE"/>
                </a:solidFill>
                <a:latin typeface="Segoe UI Semibold (Headings)"/>
              </a:rPr>
              <a:t>Modernization Opportunities</a:t>
            </a:r>
          </a:p>
        </p:txBody>
      </p:sp>
      <p:sp>
        <p:nvSpPr>
          <p:cNvPr id="6" name="TextBox 5"/>
          <p:cNvSpPr txBox="1"/>
          <p:nvPr/>
        </p:nvSpPr>
        <p:spPr>
          <a:xfrm>
            <a:off x="2653200" y="954000"/>
            <a:ext cx="8787600" cy="457200"/>
          </a:xfrm>
          <a:prstGeom prst="rect">
            <a:avLst/>
          </a:prstGeom>
          <a:noFill/>
        </p:spPr>
        <p:txBody>
          <a:bodyPr wrap="square" lIns="0" tIns="0">
            <a:spAutoFit/>
          </a:bodyPr>
          <a:lstStyle/>
          <a:p>
            <a:r>
              <a:rPr sz="1200">
                <a:solidFill>
                  <a:srgbClr val="000000"/>
                </a:solidFill>
                <a:latin typeface="Segoe UI"/>
              </a:rPr>
              <a:t>Identify overlapping security capabilities and consolidate onto modern cloud-native security platforms to simplify operations and reduce cost.</a:t>
            </a:r>
          </a:p>
        </p:txBody>
      </p:sp>
      <p:sp>
        <p:nvSpPr>
          <p:cNvPr id="7" name="TextBox 6"/>
          <p:cNvSpPr txBox="1"/>
          <p:nvPr/>
        </p:nvSpPr>
        <p:spPr>
          <a:xfrm>
            <a:off x="266400" y="914400"/>
            <a:ext cx="2120400" cy="547200"/>
          </a:xfrm>
          <a:prstGeom prst="rect">
            <a:avLst/>
          </a:prstGeom>
          <a:noFill/>
        </p:spPr>
        <p:txBody>
          <a:bodyPr wrap="square" lIns="0" tIns="0">
            <a:spAutoFit/>
          </a:bodyPr>
          <a:lstStyle/>
          <a:p>
            <a:r>
              <a:rPr sz="1800">
                <a:solidFill>
                  <a:srgbClr val="000000"/>
                </a:solidFill>
                <a:latin typeface="Segoe UI Semibold (Headings)"/>
              </a:rPr>
              <a:t>Security Tooling Consolidation</a:t>
            </a:r>
          </a:p>
        </p:txBody>
      </p:sp>
      <p:sp>
        <p:nvSpPr>
          <p:cNvPr id="8" name="TextBox 7"/>
          <p:cNvSpPr txBox="1"/>
          <p:nvPr/>
        </p:nvSpPr>
        <p:spPr>
          <a:xfrm>
            <a:off x="9525600" y="176400"/>
            <a:ext cx="864000" cy="201600"/>
          </a:xfrm>
          <a:prstGeom prst="rect">
            <a:avLst/>
          </a:prstGeom>
          <a:noFill/>
        </p:spPr>
        <p:txBody>
          <a:bodyPr wrap="square" lIns="0" tIns="0">
            <a:spAutoFit/>
          </a:bodyPr>
          <a:lstStyle/>
          <a:p>
            <a:r>
              <a:rPr sz="750">
                <a:solidFill>
                  <a:srgbClr val="000000"/>
                </a:solidFill>
                <a:latin typeface="Segoe UI"/>
              </a:rPr>
              <a:t>Estate Explorer</a:t>
            </a:r>
          </a:p>
        </p:txBody>
      </p:sp>
      <p:sp>
        <p:nvSpPr>
          <p:cNvPr id="9" name="TextBox 8"/>
          <p:cNvSpPr txBox="1"/>
          <p:nvPr/>
        </p:nvSpPr>
        <p:spPr>
          <a:xfrm>
            <a:off x="10173600" y="176400"/>
            <a:ext cx="100800" cy="165600"/>
          </a:xfrm>
          <a:prstGeom prst="rect">
            <a:avLst/>
          </a:prstGeom>
          <a:noFill/>
        </p:spPr>
        <p:txBody>
          <a:bodyPr wrap="square" lIns="0" tIns="0">
            <a:spAutoFit/>
          </a:bodyPr>
          <a:lstStyle/>
          <a:p>
            <a:r>
              <a:rPr sz="800">
                <a:solidFill>
                  <a:srgbClr val="000000"/>
                </a:solidFill>
                <a:latin typeface="Segoe UI"/>
              </a:rPr>
              <a:t>&gt;</a:t>
            </a:r>
          </a:p>
        </p:txBody>
      </p:sp>
      <p:sp>
        <p:nvSpPr>
          <p:cNvPr id="10" name="TextBox 9"/>
          <p:cNvSpPr txBox="1"/>
          <p:nvPr/>
        </p:nvSpPr>
        <p:spPr>
          <a:xfrm>
            <a:off x="10274400" y="176400"/>
            <a:ext cx="723599" cy="201600"/>
          </a:xfrm>
          <a:prstGeom prst="rect">
            <a:avLst/>
          </a:prstGeom>
          <a:noFill/>
        </p:spPr>
        <p:txBody>
          <a:bodyPr wrap="square" lIns="0" tIns="0">
            <a:spAutoFit/>
          </a:bodyPr>
          <a:lstStyle/>
          <a:p>
            <a:r>
              <a:rPr sz="750">
                <a:solidFill>
                  <a:srgbClr val="000000"/>
                </a:solidFill>
                <a:latin typeface="Segoe UI"/>
              </a:rPr>
              <a:t>Technologies</a:t>
            </a:r>
          </a:p>
        </p:txBody>
      </p:sp>
      <p:sp>
        <p:nvSpPr>
          <p:cNvPr id="11" name="TextBox 10"/>
          <p:cNvSpPr txBox="1"/>
          <p:nvPr/>
        </p:nvSpPr>
        <p:spPr>
          <a:xfrm>
            <a:off x="10882800" y="176400"/>
            <a:ext cx="100800" cy="165600"/>
          </a:xfrm>
          <a:prstGeom prst="rect">
            <a:avLst/>
          </a:prstGeom>
          <a:noFill/>
        </p:spPr>
        <p:txBody>
          <a:bodyPr wrap="square" lIns="0" tIns="0">
            <a:spAutoFit/>
          </a:bodyPr>
          <a:lstStyle/>
          <a:p>
            <a:r>
              <a:rPr sz="800">
                <a:solidFill>
                  <a:srgbClr val="000000"/>
                </a:solidFill>
                <a:latin typeface="Segoe UI"/>
              </a:rPr>
              <a:t>&gt;</a:t>
            </a:r>
          </a:p>
        </p:txBody>
      </p:sp>
      <p:sp>
        <p:nvSpPr>
          <p:cNvPr id="12" name="TextBox 11"/>
          <p:cNvSpPr txBox="1"/>
          <p:nvPr/>
        </p:nvSpPr>
        <p:spPr>
          <a:xfrm>
            <a:off x="11023200" y="176400"/>
            <a:ext cx="939600" cy="201600"/>
          </a:xfrm>
          <a:prstGeom prst="rect">
            <a:avLst/>
          </a:prstGeom>
          <a:noFill/>
        </p:spPr>
        <p:txBody>
          <a:bodyPr wrap="square" lIns="0" tIns="0">
            <a:spAutoFit/>
          </a:bodyPr>
          <a:lstStyle/>
          <a:p>
            <a:r>
              <a:rPr sz="750">
                <a:solidFill>
                  <a:srgbClr val="000000"/>
                </a:solidFill>
                <a:latin typeface="Segoe UI"/>
              </a:rPr>
              <a:t>Security</a:t>
            </a:r>
          </a:p>
        </p:txBody>
      </p:sp>
      <p:pic>
        <p:nvPicPr>
          <p:cNvPr id="13" name="Picture 12" descr="Security Tooling Consolidation Stats.png"/>
          <p:cNvPicPr>
            <a:picLocks noChangeAspect="1"/>
          </p:cNvPicPr>
          <p:nvPr/>
        </p:nvPicPr>
        <p:blipFill>
          <a:blip r:embed="rId4"/>
          <a:stretch>
            <a:fillRect/>
          </a:stretch>
        </p:blipFill>
        <p:spPr>
          <a:xfrm>
            <a:off x="241200" y="1684800"/>
            <a:ext cx="2008800" cy="3075419"/>
          </a:xfrm>
          <a:prstGeom prst="rect">
            <a:avLst/>
          </a:prstGeom>
        </p:spPr>
      </p:pic>
      <p:pic>
        <p:nvPicPr>
          <p:cNvPr id="14" name="Picture 13" descr="Security Tooling Consolidation Tool Sprawl Table.png"/>
          <p:cNvPicPr>
            <a:picLocks noChangeAspect="1"/>
          </p:cNvPicPr>
          <p:nvPr/>
        </p:nvPicPr>
        <p:blipFill>
          <a:blip r:embed="rId5"/>
          <a:stretch>
            <a:fillRect/>
          </a:stretch>
        </p:blipFill>
        <p:spPr>
          <a:xfrm>
            <a:off x="2674800" y="1645200"/>
            <a:ext cx="9140400" cy="3189078"/>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8800"/>
            <a:ext cx="349200" cy="61200"/>
          </a:xfrm>
          <a:prstGeom prst="rect">
            <a:avLst/>
          </a:prstGeom>
          <a:noFill/>
        </p:spPr>
        <p:txBody>
          <a:bodyPr wrap="square" lIns="0" tIns="0">
            <a:spAutoFit/>
          </a:bodyPr>
          <a:lstStyle/>
          <a:p>
            <a:r>
              <a:rPr sz="100">
                <a:solidFill>
                  <a:srgbClr val="E6E6E6"/>
                </a:solidFill>
                <a:latin typeface="Segoe UI"/>
              </a:rPr>
              <a:t>E3AD19DE-EE6A-4B99-8B2C-A1B21BDC721D</a:t>
            </a:r>
          </a:p>
        </p:txBody>
      </p:sp>
      <p:pic>
        <p:nvPicPr>
          <p:cNvPr id="3" name="Picture 2" descr="Slide Master 1.png"/>
          <p:cNvPicPr>
            <a:picLocks noChangeAspect="1"/>
          </p:cNvPicPr>
          <p:nvPr/>
        </p:nvPicPr>
        <p:blipFill>
          <a:blip r:embed="rId2"/>
          <a:stretch>
            <a:fillRect/>
          </a:stretch>
        </p:blipFill>
        <p:spPr>
          <a:xfrm>
            <a:off x="0" y="0"/>
            <a:ext cx="12193200" cy="6872400"/>
          </a:xfrm>
          <a:prstGeom prst="rect">
            <a:avLst/>
          </a:prstGeom>
        </p:spPr>
      </p:pic>
      <p:pic>
        <p:nvPicPr>
          <p:cNvPr id="4" name="Picture 3" descr="Platform Services Consolidation.png"/>
          <p:cNvPicPr>
            <a:picLocks noChangeAspect="1"/>
          </p:cNvPicPr>
          <p:nvPr/>
        </p:nvPicPr>
        <p:blipFill>
          <a:blip r:embed="rId3"/>
          <a:stretch>
            <a:fillRect/>
          </a:stretch>
        </p:blipFill>
        <p:spPr>
          <a:xfrm>
            <a:off x="0" y="0"/>
            <a:ext cx="12193200" cy="6858000"/>
          </a:xfrm>
          <a:prstGeom prst="rect">
            <a:avLst/>
          </a:prstGeom>
        </p:spPr>
      </p:pic>
      <p:sp>
        <p:nvSpPr>
          <p:cNvPr id="5" name="TextBox 4"/>
          <p:cNvSpPr txBox="1"/>
          <p:nvPr/>
        </p:nvSpPr>
        <p:spPr>
          <a:xfrm>
            <a:off x="3315600" y="774000"/>
            <a:ext cx="7354800" cy="547200"/>
          </a:xfrm>
          <a:prstGeom prst="rect">
            <a:avLst/>
          </a:prstGeom>
          <a:noFill/>
        </p:spPr>
        <p:txBody>
          <a:bodyPr wrap="square" lIns="0" tIns="0">
            <a:spAutoFit/>
          </a:bodyPr>
          <a:lstStyle/>
          <a:p>
            <a:r>
              <a:rPr sz="1800">
                <a:solidFill>
                  <a:srgbClr val="A656DE"/>
                </a:solidFill>
                <a:latin typeface="Segoe UI Semibold (Headings)"/>
              </a:rPr>
              <a:t>Platform &amp; Services </a:t>
            </a:r>
            <a:r>
              <a:rPr sz="1800">
                <a:solidFill>
                  <a:srgbClr val="000000"/>
                </a:solidFill>
                <a:latin typeface="Segoe UI Semibold (Headings)"/>
              </a:rPr>
              <a:t>Modernization Insights</a:t>
            </a:r>
          </a:p>
        </p:txBody>
      </p:sp>
      <p:sp>
        <p:nvSpPr>
          <p:cNvPr id="6" name="TextBox 5"/>
          <p:cNvSpPr txBox="1"/>
          <p:nvPr/>
        </p:nvSpPr>
        <p:spPr>
          <a:xfrm>
            <a:off x="392400" y="914400"/>
            <a:ext cx="2653200" cy="547200"/>
          </a:xfrm>
          <a:prstGeom prst="rect">
            <a:avLst/>
          </a:prstGeom>
          <a:noFill/>
        </p:spPr>
        <p:txBody>
          <a:bodyPr wrap="square" lIns="0" tIns="0">
            <a:spAutoFit/>
          </a:bodyPr>
          <a:lstStyle/>
          <a:p>
            <a:r>
              <a:rPr sz="1800">
                <a:solidFill>
                  <a:srgbClr val="000000"/>
                </a:solidFill>
                <a:latin typeface="Segoe UI Semibold (Headings)"/>
              </a:rPr>
              <a:t>Platform Services Consolidation Opportunity</a:t>
            </a:r>
          </a:p>
        </p:txBody>
      </p:sp>
      <p:sp>
        <p:nvSpPr>
          <p:cNvPr id="7" name="TextBox 6"/>
          <p:cNvSpPr txBox="1"/>
          <p:nvPr/>
        </p:nvSpPr>
        <p:spPr>
          <a:xfrm>
            <a:off x="9525600" y="180000"/>
            <a:ext cx="864000" cy="201600"/>
          </a:xfrm>
          <a:prstGeom prst="rect">
            <a:avLst/>
          </a:prstGeom>
          <a:noFill/>
        </p:spPr>
        <p:txBody>
          <a:bodyPr wrap="square" lIns="0" tIns="0">
            <a:spAutoFit/>
          </a:bodyPr>
          <a:lstStyle/>
          <a:p>
            <a:r>
              <a:rPr sz="750">
                <a:solidFill>
                  <a:srgbClr val="000000"/>
                </a:solidFill>
                <a:latin typeface="Segoe UI"/>
              </a:rPr>
              <a:t>Estate Explorer</a:t>
            </a:r>
          </a:p>
        </p:txBody>
      </p:sp>
      <p:sp>
        <p:nvSpPr>
          <p:cNvPr id="8" name="TextBox 7"/>
          <p:cNvSpPr txBox="1"/>
          <p:nvPr/>
        </p:nvSpPr>
        <p:spPr>
          <a:xfrm>
            <a:off x="10234800" y="176400"/>
            <a:ext cx="100800" cy="165600"/>
          </a:xfrm>
          <a:prstGeom prst="rect">
            <a:avLst/>
          </a:prstGeom>
          <a:noFill/>
        </p:spPr>
        <p:txBody>
          <a:bodyPr wrap="square" lIns="0" tIns="0">
            <a:spAutoFit/>
          </a:bodyPr>
          <a:lstStyle/>
          <a:p>
            <a:r>
              <a:rPr sz="800">
                <a:solidFill>
                  <a:srgbClr val="000000"/>
                </a:solidFill>
                <a:latin typeface="Segoe UI"/>
              </a:rPr>
              <a:t>&gt;</a:t>
            </a:r>
          </a:p>
        </p:txBody>
      </p:sp>
      <p:sp>
        <p:nvSpPr>
          <p:cNvPr id="9" name="TextBox 8"/>
          <p:cNvSpPr txBox="1"/>
          <p:nvPr/>
        </p:nvSpPr>
        <p:spPr>
          <a:xfrm>
            <a:off x="10389600" y="180000"/>
            <a:ext cx="723599" cy="201600"/>
          </a:xfrm>
          <a:prstGeom prst="rect">
            <a:avLst/>
          </a:prstGeom>
          <a:noFill/>
        </p:spPr>
        <p:txBody>
          <a:bodyPr wrap="square" lIns="0" tIns="0">
            <a:spAutoFit/>
          </a:bodyPr>
          <a:lstStyle/>
          <a:p>
            <a:r>
              <a:rPr sz="750">
                <a:solidFill>
                  <a:srgbClr val="000000"/>
                </a:solidFill>
                <a:latin typeface="Segoe UI"/>
              </a:rPr>
              <a:t>Technologies</a:t>
            </a:r>
          </a:p>
        </p:txBody>
      </p:sp>
      <p:sp>
        <p:nvSpPr>
          <p:cNvPr id="10" name="TextBox 9"/>
          <p:cNvSpPr txBox="1"/>
          <p:nvPr/>
        </p:nvSpPr>
        <p:spPr>
          <a:xfrm>
            <a:off x="11012400" y="190800"/>
            <a:ext cx="100800" cy="165600"/>
          </a:xfrm>
          <a:prstGeom prst="rect">
            <a:avLst/>
          </a:prstGeom>
          <a:noFill/>
        </p:spPr>
        <p:txBody>
          <a:bodyPr wrap="square" lIns="0" tIns="0">
            <a:spAutoFit/>
          </a:bodyPr>
          <a:lstStyle/>
          <a:p>
            <a:r>
              <a:rPr sz="800">
                <a:solidFill>
                  <a:srgbClr val="000000"/>
                </a:solidFill>
                <a:latin typeface="Segoe UI"/>
              </a:rPr>
              <a:t>&gt;</a:t>
            </a:r>
          </a:p>
        </p:txBody>
      </p:sp>
      <p:sp>
        <p:nvSpPr>
          <p:cNvPr id="11" name="TextBox 10"/>
          <p:cNvSpPr txBox="1"/>
          <p:nvPr/>
        </p:nvSpPr>
        <p:spPr>
          <a:xfrm>
            <a:off x="11113200" y="180000"/>
            <a:ext cx="939600" cy="201600"/>
          </a:xfrm>
          <a:prstGeom prst="rect">
            <a:avLst/>
          </a:prstGeom>
          <a:noFill/>
        </p:spPr>
        <p:txBody>
          <a:bodyPr wrap="square" lIns="0" tIns="0">
            <a:spAutoFit/>
          </a:bodyPr>
          <a:lstStyle/>
          <a:p>
            <a:r>
              <a:rPr sz="750">
                <a:solidFill>
                  <a:srgbClr val="000000"/>
                </a:solidFill>
                <a:latin typeface="Segoe UI"/>
              </a:rPr>
              <a:t>Platform &amp; Services</a:t>
            </a:r>
          </a:p>
        </p:txBody>
      </p:sp>
      <p:pic>
        <p:nvPicPr>
          <p:cNvPr id="12" name="Picture 11" descr="Platform Services Consolidation Products.png"/>
          <p:cNvPicPr>
            <a:picLocks noChangeAspect="1"/>
          </p:cNvPicPr>
          <p:nvPr/>
        </p:nvPicPr>
        <p:blipFill>
          <a:blip r:embed="rId4"/>
          <a:stretch>
            <a:fillRect/>
          </a:stretch>
        </p:blipFill>
        <p:spPr>
          <a:xfrm>
            <a:off x="349200" y="1944000"/>
            <a:ext cx="1893600" cy="863012"/>
          </a:xfrm>
          <a:prstGeom prst="rect">
            <a:avLst/>
          </a:prstGeom>
        </p:spPr>
      </p:pic>
      <p:pic>
        <p:nvPicPr>
          <p:cNvPr id="13" name="Picture 12" descr="Platform Services Consolidation Opportunity.png"/>
          <p:cNvPicPr>
            <a:picLocks noChangeAspect="1"/>
          </p:cNvPicPr>
          <p:nvPr/>
        </p:nvPicPr>
        <p:blipFill>
          <a:blip r:embed="rId5"/>
          <a:stretch>
            <a:fillRect/>
          </a:stretch>
        </p:blipFill>
        <p:spPr>
          <a:xfrm>
            <a:off x="349200" y="2951999"/>
            <a:ext cx="1893600" cy="2022709"/>
          </a:xfrm>
          <a:prstGeom prst="rect">
            <a:avLst/>
          </a:prstGeom>
        </p:spPr>
      </p:pic>
      <p:pic>
        <p:nvPicPr>
          <p:cNvPr id="14" name="Picture 13" descr="Platform Services Consolidation Tool Sprawl Table.png"/>
          <p:cNvPicPr>
            <a:picLocks noChangeAspect="1"/>
          </p:cNvPicPr>
          <p:nvPr/>
        </p:nvPicPr>
        <p:blipFill>
          <a:blip r:embed="rId6"/>
          <a:stretch>
            <a:fillRect/>
          </a:stretch>
        </p:blipFill>
        <p:spPr>
          <a:xfrm>
            <a:off x="3308400" y="1256400"/>
            <a:ext cx="8625600" cy="4044598"/>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8800"/>
            <a:ext cx="349200" cy="61200"/>
          </a:xfrm>
          <a:prstGeom prst="rect">
            <a:avLst/>
          </a:prstGeom>
          <a:noFill/>
        </p:spPr>
        <p:txBody>
          <a:bodyPr wrap="square" lIns="0" tIns="0">
            <a:spAutoFit/>
          </a:bodyPr>
          <a:lstStyle/>
          <a:p>
            <a:r>
              <a:rPr sz="100">
                <a:solidFill>
                  <a:srgbClr val="E6E6E6"/>
                </a:solidFill>
                <a:latin typeface="Segoe UI"/>
              </a:rPr>
              <a:t>ABAE442C-4B2C-434E-927D-34DB8DBE4FF3</a:t>
            </a:r>
          </a:p>
        </p:txBody>
      </p:sp>
      <p:pic>
        <p:nvPicPr>
          <p:cNvPr id="3" name="Picture 2" descr="Slide Master 1.png"/>
          <p:cNvPicPr>
            <a:picLocks noChangeAspect="1"/>
          </p:cNvPicPr>
          <p:nvPr/>
        </p:nvPicPr>
        <p:blipFill>
          <a:blip r:embed="rId2"/>
          <a:stretch>
            <a:fillRect/>
          </a:stretch>
        </p:blipFill>
        <p:spPr>
          <a:xfrm>
            <a:off x="0" y="0"/>
            <a:ext cx="12193200" cy="6872400"/>
          </a:xfrm>
          <a:prstGeom prst="rect">
            <a:avLst/>
          </a:prstGeom>
        </p:spPr>
      </p:pic>
      <p:pic>
        <p:nvPicPr>
          <p:cNvPr id="4" name="Picture 3" descr="Modern Workplace Consolidation Opportunity.png"/>
          <p:cNvPicPr>
            <a:picLocks noChangeAspect="1"/>
          </p:cNvPicPr>
          <p:nvPr/>
        </p:nvPicPr>
        <p:blipFill>
          <a:blip r:embed="rId3"/>
          <a:stretch>
            <a:fillRect/>
          </a:stretch>
        </p:blipFill>
        <p:spPr>
          <a:xfrm>
            <a:off x="0" y="0"/>
            <a:ext cx="12193200" cy="6858000"/>
          </a:xfrm>
          <a:prstGeom prst="rect">
            <a:avLst/>
          </a:prstGeom>
        </p:spPr>
      </p:pic>
      <p:sp>
        <p:nvSpPr>
          <p:cNvPr id="5" name="TextBox 4"/>
          <p:cNvSpPr txBox="1"/>
          <p:nvPr/>
        </p:nvSpPr>
        <p:spPr>
          <a:xfrm>
            <a:off x="3340800" y="763200"/>
            <a:ext cx="7354800" cy="547200"/>
          </a:xfrm>
          <a:prstGeom prst="rect">
            <a:avLst/>
          </a:prstGeom>
          <a:noFill/>
        </p:spPr>
        <p:txBody>
          <a:bodyPr wrap="square" lIns="0" tIns="0">
            <a:spAutoFit/>
          </a:bodyPr>
          <a:lstStyle/>
          <a:p>
            <a:r>
              <a:rPr sz="1800">
                <a:solidFill>
                  <a:srgbClr val="A656DE"/>
                </a:solidFill>
                <a:latin typeface="Segoe UI Semibold (Headings)"/>
              </a:rPr>
              <a:t>Modern Workplace </a:t>
            </a:r>
            <a:r>
              <a:rPr sz="1800">
                <a:solidFill>
                  <a:srgbClr val="000000"/>
                </a:solidFill>
                <a:latin typeface="Segoe UI Semibold (Headings)"/>
              </a:rPr>
              <a:t>Modernization Insights</a:t>
            </a:r>
          </a:p>
        </p:txBody>
      </p:sp>
      <p:sp>
        <p:nvSpPr>
          <p:cNvPr id="6" name="TextBox 5"/>
          <p:cNvSpPr txBox="1"/>
          <p:nvPr/>
        </p:nvSpPr>
        <p:spPr>
          <a:xfrm>
            <a:off x="381600" y="928800"/>
            <a:ext cx="2653200" cy="547200"/>
          </a:xfrm>
          <a:prstGeom prst="rect">
            <a:avLst/>
          </a:prstGeom>
          <a:noFill/>
        </p:spPr>
        <p:txBody>
          <a:bodyPr wrap="square" lIns="0" tIns="0">
            <a:spAutoFit/>
          </a:bodyPr>
          <a:lstStyle/>
          <a:p>
            <a:r>
              <a:rPr sz="1800">
                <a:solidFill>
                  <a:srgbClr val="000000"/>
                </a:solidFill>
                <a:latin typeface="Segoe UI Semibold (Headings)"/>
              </a:rPr>
              <a:t>Modern Workplace
Consolidation Opportunity</a:t>
            </a:r>
          </a:p>
        </p:txBody>
      </p:sp>
      <p:sp>
        <p:nvSpPr>
          <p:cNvPr id="7" name="TextBox 6"/>
          <p:cNvSpPr txBox="1"/>
          <p:nvPr/>
        </p:nvSpPr>
        <p:spPr>
          <a:xfrm>
            <a:off x="381600" y="1918800"/>
            <a:ext cx="2592000" cy="226800"/>
          </a:xfrm>
          <a:prstGeom prst="rect">
            <a:avLst/>
          </a:prstGeom>
          <a:noFill/>
        </p:spPr>
        <p:txBody>
          <a:bodyPr wrap="square" lIns="0" tIns="0">
            <a:spAutoFit/>
          </a:bodyPr>
          <a:lstStyle/>
          <a:p>
            <a:r>
              <a:rPr sz="1200">
                <a:solidFill>
                  <a:srgbClr val="000000"/>
                </a:solidFill>
                <a:latin typeface="Segoe UI"/>
              </a:rPr>
              <a:t>Your workplace environment presents opportunities to consolidate remote access, collaboration, and endpoint management onto cloud services. This reduces platform sprawl while improving security, governance, and the employee experience.</a:t>
            </a:r>
          </a:p>
        </p:txBody>
      </p:sp>
      <p:sp>
        <p:nvSpPr>
          <p:cNvPr id="8" name="TextBox 7"/>
          <p:cNvSpPr txBox="1"/>
          <p:nvPr/>
        </p:nvSpPr>
        <p:spPr>
          <a:xfrm>
            <a:off x="9525600" y="183600"/>
            <a:ext cx="864000" cy="201600"/>
          </a:xfrm>
          <a:prstGeom prst="rect">
            <a:avLst/>
          </a:prstGeom>
          <a:noFill/>
        </p:spPr>
        <p:txBody>
          <a:bodyPr wrap="square" lIns="0" tIns="0">
            <a:spAutoFit/>
          </a:bodyPr>
          <a:lstStyle/>
          <a:p>
            <a:r>
              <a:rPr sz="750">
                <a:solidFill>
                  <a:srgbClr val="000000"/>
                </a:solidFill>
                <a:latin typeface="Segoe UI"/>
              </a:rPr>
              <a:t>Estate Explorer</a:t>
            </a:r>
          </a:p>
        </p:txBody>
      </p:sp>
      <p:sp>
        <p:nvSpPr>
          <p:cNvPr id="9" name="TextBox 8"/>
          <p:cNvSpPr txBox="1"/>
          <p:nvPr/>
        </p:nvSpPr>
        <p:spPr>
          <a:xfrm>
            <a:off x="10234800" y="176400"/>
            <a:ext cx="100800" cy="165600"/>
          </a:xfrm>
          <a:prstGeom prst="rect">
            <a:avLst/>
          </a:prstGeom>
          <a:noFill/>
        </p:spPr>
        <p:txBody>
          <a:bodyPr wrap="square" lIns="0" tIns="0">
            <a:spAutoFit/>
          </a:bodyPr>
          <a:lstStyle/>
          <a:p>
            <a:r>
              <a:rPr sz="800">
                <a:solidFill>
                  <a:srgbClr val="000000"/>
                </a:solidFill>
                <a:latin typeface="Segoe UI"/>
              </a:rPr>
              <a:t>&gt;</a:t>
            </a:r>
          </a:p>
        </p:txBody>
      </p:sp>
      <p:sp>
        <p:nvSpPr>
          <p:cNvPr id="10" name="TextBox 9"/>
          <p:cNvSpPr txBox="1"/>
          <p:nvPr/>
        </p:nvSpPr>
        <p:spPr>
          <a:xfrm>
            <a:off x="10389600" y="183600"/>
            <a:ext cx="723599" cy="201600"/>
          </a:xfrm>
          <a:prstGeom prst="rect">
            <a:avLst/>
          </a:prstGeom>
          <a:noFill/>
        </p:spPr>
        <p:txBody>
          <a:bodyPr wrap="square" lIns="0" tIns="0">
            <a:spAutoFit/>
          </a:bodyPr>
          <a:lstStyle/>
          <a:p>
            <a:r>
              <a:rPr sz="750">
                <a:solidFill>
                  <a:srgbClr val="000000"/>
                </a:solidFill>
                <a:latin typeface="Segoe UI"/>
              </a:rPr>
              <a:t>Technologies</a:t>
            </a:r>
          </a:p>
        </p:txBody>
      </p:sp>
      <p:sp>
        <p:nvSpPr>
          <p:cNvPr id="11" name="TextBox 10"/>
          <p:cNvSpPr txBox="1"/>
          <p:nvPr/>
        </p:nvSpPr>
        <p:spPr>
          <a:xfrm>
            <a:off x="11012400" y="180000"/>
            <a:ext cx="100800" cy="165600"/>
          </a:xfrm>
          <a:prstGeom prst="rect">
            <a:avLst/>
          </a:prstGeom>
          <a:noFill/>
        </p:spPr>
        <p:txBody>
          <a:bodyPr wrap="square" lIns="0" tIns="0">
            <a:spAutoFit/>
          </a:bodyPr>
          <a:lstStyle/>
          <a:p>
            <a:r>
              <a:rPr sz="800">
                <a:solidFill>
                  <a:srgbClr val="000000"/>
                </a:solidFill>
                <a:latin typeface="Segoe UI"/>
              </a:rPr>
              <a:t>&gt;</a:t>
            </a:r>
          </a:p>
        </p:txBody>
      </p:sp>
      <p:sp>
        <p:nvSpPr>
          <p:cNvPr id="12" name="TextBox 11"/>
          <p:cNvSpPr txBox="1"/>
          <p:nvPr/>
        </p:nvSpPr>
        <p:spPr>
          <a:xfrm>
            <a:off x="11113200" y="183600"/>
            <a:ext cx="939600" cy="201600"/>
          </a:xfrm>
          <a:prstGeom prst="rect">
            <a:avLst/>
          </a:prstGeom>
          <a:noFill/>
        </p:spPr>
        <p:txBody>
          <a:bodyPr wrap="square" lIns="0" tIns="0">
            <a:spAutoFit/>
          </a:bodyPr>
          <a:lstStyle/>
          <a:p>
            <a:r>
              <a:rPr sz="750">
                <a:solidFill>
                  <a:srgbClr val="000000"/>
                </a:solidFill>
                <a:latin typeface="Segoe UI"/>
              </a:rPr>
              <a:t>Modern Workplace</a:t>
            </a:r>
          </a:p>
        </p:txBody>
      </p:sp>
      <p:pic>
        <p:nvPicPr>
          <p:cNvPr id="13" name="Picture 12" descr="Modern Workplace Consolidation Opportunity Products.png"/>
          <p:cNvPicPr>
            <a:picLocks noChangeAspect="1"/>
          </p:cNvPicPr>
          <p:nvPr/>
        </p:nvPicPr>
        <p:blipFill>
          <a:blip r:embed="rId4"/>
          <a:stretch>
            <a:fillRect/>
          </a:stretch>
        </p:blipFill>
        <p:spPr>
          <a:xfrm>
            <a:off x="334800" y="3474000"/>
            <a:ext cx="1893600" cy="863012"/>
          </a:xfrm>
          <a:prstGeom prst="rect">
            <a:avLst/>
          </a:prstGeom>
        </p:spPr>
      </p:pic>
      <p:pic>
        <p:nvPicPr>
          <p:cNvPr id="14" name="Picture 13" descr="Modern Workplace Consolidation Opportunity Consolidation Opportunity.png"/>
          <p:cNvPicPr>
            <a:picLocks noChangeAspect="1"/>
          </p:cNvPicPr>
          <p:nvPr/>
        </p:nvPicPr>
        <p:blipFill>
          <a:blip r:embed="rId5"/>
          <a:stretch>
            <a:fillRect/>
          </a:stretch>
        </p:blipFill>
        <p:spPr>
          <a:xfrm>
            <a:off x="334800" y="4381200"/>
            <a:ext cx="1893600" cy="1985766"/>
          </a:xfrm>
          <a:prstGeom prst="rect">
            <a:avLst/>
          </a:prstGeom>
        </p:spPr>
      </p:pic>
      <p:pic>
        <p:nvPicPr>
          <p:cNvPr id="15" name="Picture 14" descr="Modern Workplace Consolidation Opportunity Workplace Platform Sprawl.png"/>
          <p:cNvPicPr>
            <a:picLocks noChangeAspect="1"/>
          </p:cNvPicPr>
          <p:nvPr/>
        </p:nvPicPr>
        <p:blipFill>
          <a:blip r:embed="rId6"/>
          <a:stretch>
            <a:fillRect/>
          </a:stretch>
        </p:blipFill>
        <p:spPr>
          <a:xfrm>
            <a:off x="3276000" y="1188000"/>
            <a:ext cx="8636400" cy="2483181"/>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8800"/>
            <a:ext cx="349200" cy="61200"/>
          </a:xfrm>
          <a:prstGeom prst="rect">
            <a:avLst/>
          </a:prstGeom>
          <a:noFill/>
        </p:spPr>
        <p:txBody>
          <a:bodyPr wrap="square" lIns="0" tIns="0">
            <a:spAutoFit/>
          </a:bodyPr>
          <a:lstStyle/>
          <a:p>
            <a:r>
              <a:rPr sz="100">
                <a:solidFill>
                  <a:srgbClr val="E6E6E6"/>
                </a:solidFill>
                <a:latin typeface="Segoe UI"/>
              </a:rPr>
              <a:t>7EAE7DAA-1DDD-4F5F-8321-5A45511A9335</a:t>
            </a:r>
          </a:p>
        </p:txBody>
      </p:sp>
      <p:pic>
        <p:nvPicPr>
          <p:cNvPr id="3" name="Picture 2" descr="Slide Master 3.png"/>
          <p:cNvPicPr>
            <a:picLocks noChangeAspect="1"/>
          </p:cNvPicPr>
          <p:nvPr/>
        </p:nvPicPr>
        <p:blipFill>
          <a:blip r:embed="rId2"/>
          <a:stretch>
            <a:fillRect/>
          </a:stretch>
        </p:blipFill>
        <p:spPr>
          <a:xfrm>
            <a:off x="0" y="0"/>
            <a:ext cx="12193200" cy="6872400"/>
          </a:xfrm>
          <a:prstGeom prst="rect">
            <a:avLst/>
          </a:prstGeom>
        </p:spPr>
      </p:pic>
      <p:pic>
        <p:nvPicPr>
          <p:cNvPr id="4" name="Picture 3" descr="Cloud and SaaS Services.png"/>
          <p:cNvPicPr>
            <a:picLocks noChangeAspect="1"/>
          </p:cNvPicPr>
          <p:nvPr/>
        </p:nvPicPr>
        <p:blipFill>
          <a:blip r:embed="rId3"/>
          <a:stretch>
            <a:fillRect/>
          </a:stretch>
        </p:blipFill>
        <p:spPr>
          <a:xfrm>
            <a:off x="0" y="0"/>
            <a:ext cx="12193200" cy="6858000"/>
          </a:xfrm>
          <a:prstGeom prst="rect">
            <a:avLst/>
          </a:prstGeom>
        </p:spPr>
      </p:pic>
      <p:sp>
        <p:nvSpPr>
          <p:cNvPr id="5" name="TextBox 4"/>
          <p:cNvSpPr txBox="1"/>
          <p:nvPr/>
        </p:nvSpPr>
        <p:spPr>
          <a:xfrm>
            <a:off x="874800" y="2768400"/>
            <a:ext cx="7628400" cy="547200"/>
          </a:xfrm>
          <a:prstGeom prst="rect">
            <a:avLst/>
          </a:prstGeom>
          <a:noFill/>
        </p:spPr>
        <p:txBody>
          <a:bodyPr wrap="square" lIns="0" tIns="0">
            <a:spAutoFit/>
          </a:bodyPr>
          <a:lstStyle/>
          <a:p>
            <a:r>
              <a:rPr sz="3200">
                <a:solidFill>
                  <a:srgbClr val="1B2D49"/>
                </a:solidFill>
                <a:latin typeface="Segoe UI Semibold (Headings)"/>
              </a:rPr>
              <a:t>Cloud and SaaS Services</a:t>
            </a:r>
          </a:p>
        </p:txBody>
      </p:sp>
      <p:sp>
        <p:nvSpPr>
          <p:cNvPr id="6" name="TextBox 5"/>
          <p:cNvSpPr txBox="1"/>
          <p:nvPr/>
        </p:nvSpPr>
        <p:spPr>
          <a:xfrm>
            <a:off x="1015200" y="3344399"/>
            <a:ext cx="7628400" cy="266400"/>
          </a:xfrm>
          <a:prstGeom prst="rect">
            <a:avLst/>
          </a:prstGeom>
          <a:noFill/>
        </p:spPr>
        <p:txBody>
          <a:bodyPr wrap="square" lIns="0" tIns="0" anchor="ctr">
            <a:spAutoFit/>
          </a:bodyPr>
          <a:lstStyle/>
          <a:p>
            <a:r>
              <a:rPr sz="1400">
                <a:solidFill>
                  <a:srgbClr val="000000"/>
                </a:solidFill>
                <a:latin typeface="Aptos"/>
              </a:rPr>
              <a:t>Identify opportunities cloud hosting services assessed and initial opportunities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8800"/>
            <a:ext cx="349200" cy="61200"/>
          </a:xfrm>
          <a:prstGeom prst="rect">
            <a:avLst/>
          </a:prstGeom>
          <a:noFill/>
        </p:spPr>
        <p:txBody>
          <a:bodyPr wrap="square" lIns="0" tIns="0">
            <a:spAutoFit/>
          </a:bodyPr>
          <a:lstStyle/>
          <a:p>
            <a:r>
              <a:rPr sz="100">
                <a:solidFill>
                  <a:srgbClr val="E6E6E6"/>
                </a:solidFill>
                <a:latin typeface="Segoe UI"/>
              </a:rPr>
              <a:t>093D2011-2D75-4C0A-B36D-0A1CDB9CE27E</a:t>
            </a:r>
          </a:p>
        </p:txBody>
      </p:sp>
      <p:pic>
        <p:nvPicPr>
          <p:cNvPr id="3" name="Picture 2" descr="Slide Master 1.png"/>
          <p:cNvPicPr>
            <a:picLocks noChangeAspect="1"/>
          </p:cNvPicPr>
          <p:nvPr/>
        </p:nvPicPr>
        <p:blipFill>
          <a:blip r:embed="rId2"/>
          <a:stretch>
            <a:fillRect/>
          </a:stretch>
        </p:blipFill>
        <p:spPr>
          <a:xfrm>
            <a:off x="0" y="0"/>
            <a:ext cx="12193200" cy="6872400"/>
          </a:xfrm>
          <a:prstGeom prst="rect">
            <a:avLst/>
          </a:prstGeom>
        </p:spPr>
      </p:pic>
      <p:pic>
        <p:nvPicPr>
          <p:cNvPr id="4" name="Picture 3" descr="AWS Services and Cost Overview.png"/>
          <p:cNvPicPr>
            <a:picLocks noChangeAspect="1"/>
          </p:cNvPicPr>
          <p:nvPr/>
        </p:nvPicPr>
        <p:blipFill>
          <a:blip r:embed="rId3"/>
          <a:stretch>
            <a:fillRect/>
          </a:stretch>
        </p:blipFill>
        <p:spPr>
          <a:xfrm>
            <a:off x="0" y="0"/>
            <a:ext cx="12193200" cy="6858000"/>
          </a:xfrm>
          <a:prstGeom prst="rect">
            <a:avLst/>
          </a:prstGeom>
        </p:spPr>
      </p:pic>
      <p:sp>
        <p:nvSpPr>
          <p:cNvPr id="5" name="TextBox 4"/>
          <p:cNvSpPr txBox="1"/>
          <p:nvPr/>
        </p:nvSpPr>
        <p:spPr>
          <a:xfrm>
            <a:off x="2653200" y="367200"/>
            <a:ext cx="8827200" cy="457200"/>
          </a:xfrm>
          <a:prstGeom prst="rect">
            <a:avLst/>
          </a:prstGeom>
          <a:noFill/>
        </p:spPr>
        <p:txBody>
          <a:bodyPr wrap="square" lIns="0" tIns="0">
            <a:spAutoFit/>
          </a:bodyPr>
          <a:lstStyle/>
          <a:p>
            <a:r>
              <a:rPr sz="2400">
                <a:solidFill>
                  <a:srgbClr val="000000"/>
                </a:solidFill>
                <a:latin typeface="Segoe UI Semibold (Headings)"/>
              </a:rPr>
              <a:t>AWS </a:t>
            </a:r>
            <a:r>
              <a:rPr sz="2400">
                <a:solidFill>
                  <a:srgbClr val="A656DE"/>
                </a:solidFill>
                <a:latin typeface="Segoe UI Semibold (Headings)"/>
              </a:rPr>
              <a:t>Services and Cost </a:t>
            </a:r>
            <a:r>
              <a:rPr sz="2400">
                <a:solidFill>
                  <a:srgbClr val="000000"/>
                </a:solidFill>
                <a:latin typeface="Segoe UI Semibold (Headings)"/>
              </a:rPr>
              <a:t>Overview</a:t>
            </a:r>
          </a:p>
        </p:txBody>
      </p:sp>
      <p:sp>
        <p:nvSpPr>
          <p:cNvPr id="6" name="TextBox 5"/>
          <p:cNvSpPr txBox="1"/>
          <p:nvPr/>
        </p:nvSpPr>
        <p:spPr>
          <a:xfrm>
            <a:off x="2653200" y="954000"/>
            <a:ext cx="8787600" cy="457200"/>
          </a:xfrm>
          <a:prstGeom prst="rect">
            <a:avLst/>
          </a:prstGeom>
          <a:noFill/>
        </p:spPr>
        <p:txBody>
          <a:bodyPr wrap="square" lIns="0" tIns="0">
            <a:spAutoFit/>
          </a:bodyPr>
          <a:lstStyle/>
          <a:p>
            <a:r>
              <a:rPr sz="1200">
                <a:solidFill>
                  <a:srgbClr val="000000"/>
                </a:solidFill>
                <a:latin typeface="Segoe UI"/>
              </a:rPr>
              <a:t>Gain a clear view of your AWS landscape, including discovered services, resources distribution and estimated spend across your environment.</a:t>
            </a:r>
          </a:p>
        </p:txBody>
      </p:sp>
      <p:sp>
        <p:nvSpPr>
          <p:cNvPr id="7" name="TextBox 6"/>
          <p:cNvSpPr txBox="1"/>
          <p:nvPr/>
        </p:nvSpPr>
        <p:spPr>
          <a:xfrm>
            <a:off x="241200" y="939600"/>
            <a:ext cx="2271600" cy="1472400"/>
          </a:xfrm>
          <a:prstGeom prst="rect">
            <a:avLst/>
          </a:prstGeom>
          <a:noFill/>
        </p:spPr>
        <p:txBody>
          <a:bodyPr wrap="square" lIns="0" tIns="0">
            <a:spAutoFit/>
          </a:bodyPr>
          <a:lstStyle/>
          <a:p>
            <a:r>
              <a:rPr sz="1200" b="1">
                <a:solidFill>
                  <a:srgbClr val="000000"/>
                </a:solidFill>
                <a:latin typeface="Segoe UI"/>
              </a:rPr>
              <a:t>AWS Service Inventory</a:t>
            </a:r>
            <a:r>
              <a:rPr sz="1200">
                <a:solidFill>
                  <a:srgbClr val="000000"/>
                </a:solidFill>
                <a:latin typeface="Segoe UI"/>
              </a:rPr>
              <a:t>
</a:t>
            </a:r>
            <a:r>
              <a:rPr sz="1100">
                <a:solidFill>
                  <a:srgbClr val="000000"/>
                </a:solidFill>
                <a:latin typeface="Segoe UI"/>
              </a:rPr>
              <a:t>Review the services discovered across connected AWS accounts, including resource inventory, service categories, regional distribution, and estimated cloud expenditure.</a:t>
            </a:r>
          </a:p>
        </p:txBody>
      </p:sp>
      <p:sp>
        <p:nvSpPr>
          <p:cNvPr id="8" name="TextBox 7"/>
          <p:cNvSpPr txBox="1"/>
          <p:nvPr/>
        </p:nvSpPr>
        <p:spPr>
          <a:xfrm>
            <a:off x="9907200" y="154800"/>
            <a:ext cx="864000" cy="198000"/>
          </a:xfrm>
          <a:prstGeom prst="rect">
            <a:avLst/>
          </a:prstGeom>
          <a:noFill/>
        </p:spPr>
        <p:txBody>
          <a:bodyPr wrap="square" lIns="0" tIns="0" anchor="b">
            <a:spAutoFit/>
          </a:bodyPr>
          <a:lstStyle/>
          <a:p>
            <a:r>
              <a:rPr sz="750">
                <a:solidFill>
                  <a:srgbClr val="000000"/>
                </a:solidFill>
                <a:latin typeface="Segoe UI"/>
              </a:rPr>
              <a:t>Estate Explorer</a:t>
            </a:r>
          </a:p>
        </p:txBody>
      </p:sp>
      <p:sp>
        <p:nvSpPr>
          <p:cNvPr id="9" name="TextBox 8"/>
          <p:cNvSpPr txBox="1"/>
          <p:nvPr/>
        </p:nvSpPr>
        <p:spPr>
          <a:xfrm>
            <a:off x="10630800" y="180000"/>
            <a:ext cx="104400" cy="169200"/>
          </a:xfrm>
          <a:prstGeom prst="rect">
            <a:avLst/>
          </a:prstGeom>
          <a:noFill/>
        </p:spPr>
        <p:txBody>
          <a:bodyPr wrap="square" lIns="0" tIns="0" anchor="ctr">
            <a:spAutoFit/>
          </a:bodyPr>
          <a:lstStyle/>
          <a:p>
            <a:r>
              <a:rPr sz="800">
                <a:solidFill>
                  <a:srgbClr val="000000"/>
                </a:solidFill>
                <a:latin typeface="Segoe UI"/>
              </a:rPr>
              <a:t>&gt;</a:t>
            </a:r>
          </a:p>
        </p:txBody>
      </p:sp>
      <p:sp>
        <p:nvSpPr>
          <p:cNvPr id="10" name="TextBox 9"/>
          <p:cNvSpPr txBox="1"/>
          <p:nvPr/>
        </p:nvSpPr>
        <p:spPr>
          <a:xfrm>
            <a:off x="10771200" y="154800"/>
            <a:ext cx="662400" cy="198000"/>
          </a:xfrm>
          <a:prstGeom prst="rect">
            <a:avLst/>
          </a:prstGeom>
          <a:noFill/>
        </p:spPr>
        <p:txBody>
          <a:bodyPr wrap="square" lIns="0" tIns="0" anchor="b">
            <a:spAutoFit/>
          </a:bodyPr>
          <a:lstStyle/>
          <a:p>
            <a:r>
              <a:rPr sz="750">
                <a:solidFill>
                  <a:srgbClr val="000000"/>
                </a:solidFill>
                <a:latin typeface="Segoe UI"/>
              </a:rPr>
              <a:t>Infrastructure</a:t>
            </a:r>
          </a:p>
        </p:txBody>
      </p:sp>
      <p:sp>
        <p:nvSpPr>
          <p:cNvPr id="11" name="TextBox 10"/>
          <p:cNvSpPr txBox="1"/>
          <p:nvPr/>
        </p:nvSpPr>
        <p:spPr>
          <a:xfrm>
            <a:off x="11394000" y="187200"/>
            <a:ext cx="104400" cy="169200"/>
          </a:xfrm>
          <a:prstGeom prst="rect">
            <a:avLst/>
          </a:prstGeom>
          <a:noFill/>
        </p:spPr>
        <p:txBody>
          <a:bodyPr wrap="square" lIns="0" tIns="0" anchor="ctr">
            <a:spAutoFit/>
          </a:bodyPr>
          <a:lstStyle/>
          <a:p>
            <a:r>
              <a:rPr sz="800">
                <a:solidFill>
                  <a:srgbClr val="000000"/>
                </a:solidFill>
                <a:latin typeface="Segoe UI"/>
              </a:rPr>
              <a:t>&gt;</a:t>
            </a:r>
          </a:p>
        </p:txBody>
      </p:sp>
      <p:sp>
        <p:nvSpPr>
          <p:cNvPr id="12" name="TextBox 11"/>
          <p:cNvSpPr txBox="1"/>
          <p:nvPr/>
        </p:nvSpPr>
        <p:spPr>
          <a:xfrm>
            <a:off x="11541600" y="154800"/>
            <a:ext cx="662400" cy="198000"/>
          </a:xfrm>
          <a:prstGeom prst="rect">
            <a:avLst/>
          </a:prstGeom>
          <a:noFill/>
        </p:spPr>
        <p:txBody>
          <a:bodyPr wrap="square" lIns="0" tIns="0" anchor="b">
            <a:spAutoFit/>
          </a:bodyPr>
          <a:lstStyle/>
          <a:p>
            <a:r>
              <a:rPr sz="750">
                <a:solidFill>
                  <a:srgbClr val="000000"/>
                </a:solidFill>
                <a:latin typeface="Segoe UI"/>
              </a:rPr>
              <a:t>AWS</a:t>
            </a:r>
          </a:p>
        </p:txBody>
      </p:sp>
      <p:pic>
        <p:nvPicPr>
          <p:cNvPr id="13" name="Picture 12" descr="AWS Services and Cost Overview KPI Banner.png"/>
          <p:cNvPicPr>
            <a:picLocks noChangeAspect="1"/>
          </p:cNvPicPr>
          <p:nvPr/>
        </p:nvPicPr>
        <p:blipFill>
          <a:blip r:embed="rId4"/>
          <a:stretch>
            <a:fillRect/>
          </a:stretch>
        </p:blipFill>
        <p:spPr>
          <a:xfrm>
            <a:off x="2678400" y="1512000"/>
            <a:ext cx="9010800" cy="1367612"/>
          </a:xfrm>
          <a:prstGeom prst="rect">
            <a:avLst/>
          </a:prstGeom>
        </p:spPr>
      </p:pic>
      <p:pic>
        <p:nvPicPr>
          <p:cNvPr id="14" name="Picture 13" descr="AWS Services and Cost Overview Categories.png"/>
          <p:cNvPicPr>
            <a:picLocks noChangeAspect="1"/>
          </p:cNvPicPr>
          <p:nvPr/>
        </p:nvPicPr>
        <p:blipFill>
          <a:blip r:embed="rId5"/>
          <a:stretch>
            <a:fillRect/>
          </a:stretch>
        </p:blipFill>
        <p:spPr>
          <a:xfrm>
            <a:off x="2678400" y="3070800"/>
            <a:ext cx="5763600" cy="833127"/>
          </a:xfrm>
          <a:prstGeom prst="rect">
            <a:avLst/>
          </a:prstGeom>
        </p:spPr>
      </p:pic>
      <p:pic>
        <p:nvPicPr>
          <p:cNvPr id="15" name="Picture 14" descr="AWS Service Inventory.png"/>
          <p:cNvPicPr>
            <a:picLocks noChangeAspect="1"/>
          </p:cNvPicPr>
          <p:nvPr/>
        </p:nvPicPr>
        <p:blipFill>
          <a:blip r:embed="rId6"/>
          <a:stretch>
            <a:fillRect/>
          </a:stretch>
        </p:blipFill>
        <p:spPr>
          <a:xfrm>
            <a:off x="172800" y="2520000"/>
            <a:ext cx="2174400" cy="2764353"/>
          </a:xfrm>
          <a:prstGeom prst="rect">
            <a:avLst/>
          </a:prstGeom>
        </p:spPr>
      </p:pic>
      <p:pic>
        <p:nvPicPr>
          <p:cNvPr id="16" name="Picture 15" descr="AWS Cost Explorer.png"/>
          <p:cNvPicPr>
            <a:picLocks noChangeAspect="1"/>
          </p:cNvPicPr>
          <p:nvPr/>
        </p:nvPicPr>
        <p:blipFill>
          <a:blip r:embed="rId7"/>
          <a:stretch>
            <a:fillRect/>
          </a:stretch>
        </p:blipFill>
        <p:spPr>
          <a:xfrm>
            <a:off x="2664000" y="4093199"/>
            <a:ext cx="9025200" cy="2241214"/>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8800"/>
            <a:ext cx="349200" cy="61200"/>
          </a:xfrm>
          <a:prstGeom prst="rect">
            <a:avLst/>
          </a:prstGeom>
          <a:noFill/>
        </p:spPr>
        <p:txBody>
          <a:bodyPr wrap="square" lIns="0" tIns="0">
            <a:spAutoFit/>
          </a:bodyPr>
          <a:lstStyle/>
          <a:p>
            <a:r>
              <a:rPr sz="100">
                <a:solidFill>
                  <a:srgbClr val="E6E6E6"/>
                </a:solidFill>
                <a:latin typeface="Segoe UI"/>
              </a:rPr>
              <a:t>0DC523BE-5456-4982-8A50-776D755809DD</a:t>
            </a:r>
          </a:p>
        </p:txBody>
      </p:sp>
      <p:pic>
        <p:nvPicPr>
          <p:cNvPr id="3" name="Picture 2" descr="AI Advisor.png"/>
          <p:cNvPicPr>
            <a:picLocks noChangeAspect="1"/>
          </p:cNvPicPr>
          <p:nvPr/>
        </p:nvPicPr>
        <p:blipFill>
          <a:blip r:embed="rId2"/>
          <a:stretch>
            <a:fillRect/>
          </a:stretch>
        </p:blipFill>
        <p:spPr>
          <a:xfrm>
            <a:off x="0" y="0"/>
            <a:ext cx="12193200" cy="68580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TotalTime>
  <Words>1418</Words>
  <Application>Microsoft Macintosh PowerPoint</Application>
  <PresentationFormat>Custom</PresentationFormat>
  <Paragraphs>228</Paragraphs>
  <Slides>35</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35</vt:i4>
      </vt:variant>
    </vt:vector>
  </HeadingPairs>
  <TitlesOfParts>
    <vt:vector size="45" baseType="lpstr">
      <vt:lpstr>Aptos</vt:lpstr>
      <vt:lpstr>Aptos ExtraBold</vt:lpstr>
      <vt:lpstr>Arial</vt:lpstr>
      <vt:lpstr>Calibri</vt:lpstr>
      <vt:lpstr>Calibri (Body)</vt:lpstr>
      <vt:lpstr>Segoe UI</vt:lpstr>
      <vt:lpstr>Segoe UI (Body)</vt:lpstr>
      <vt:lpstr>Segoe UI Semibold</vt:lpstr>
      <vt:lpstr>Segoe UI Semibold (Headings)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Dr Migrate</cp:lastModifiedBy>
  <cp:revision>3</cp:revision>
  <dcterms:created xsi:type="dcterms:W3CDTF">2013-01-27T09:14:16Z</dcterms:created>
  <dcterms:modified xsi:type="dcterms:W3CDTF">2026-09-29T05:46:26Z</dcterms:modified>
  <cp:category/>
</cp:coreProperties>
</file>